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9" r:id="rId5"/>
    <p:sldId id="267" r:id="rId6"/>
    <p:sldId id="265" r:id="rId7"/>
    <p:sldId id="262" r:id="rId8"/>
    <p:sldId id="258" r:id="rId9"/>
    <p:sldId id="260"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5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7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53DFD9-E98D-4AEE-96FF-B033BC4E6C1B}" type="datetimeFigureOut">
              <a:rPr lang="en-US" smtClean="0"/>
              <a:pPr/>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53DFD9-E98D-4AEE-96FF-B033BC4E6C1B}" type="datetimeFigureOut">
              <a:rPr lang="en-US" smtClean="0"/>
              <a:pPr/>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53DFD9-E98D-4AEE-96FF-B033BC4E6C1B}" type="datetimeFigureOut">
              <a:rPr lang="en-US" smtClean="0"/>
              <a:pPr/>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53DFD9-E98D-4AEE-96FF-B033BC4E6C1B}" type="datetimeFigureOut">
              <a:rPr lang="en-US" smtClean="0"/>
              <a:pPr/>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3DFD9-E98D-4AEE-96FF-B033BC4E6C1B}" type="datetimeFigureOut">
              <a:rPr lang="en-US" smtClean="0"/>
              <a:pPr/>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53DFD9-E98D-4AEE-96FF-B033BC4E6C1B}" type="datetimeFigureOut">
              <a:rPr lang="en-US" smtClean="0"/>
              <a:pPr/>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53DFD9-E98D-4AEE-96FF-B033BC4E6C1B}" type="datetimeFigureOut">
              <a:rPr lang="en-US" smtClean="0"/>
              <a:pPr/>
              <a:t>3/25/2014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53DFD9-E98D-4AEE-96FF-B033BC4E6C1B}" type="datetimeFigureOut">
              <a:rPr lang="en-US" smtClean="0"/>
              <a:pPr/>
              <a:t>3/25/2014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3DFD9-E98D-4AEE-96FF-B033BC4E6C1B}" type="datetimeFigureOut">
              <a:rPr lang="en-US" smtClean="0"/>
              <a:pPr/>
              <a:t>3/25/2014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3DFD9-E98D-4AEE-96FF-B033BC4E6C1B}" type="datetimeFigureOut">
              <a:rPr lang="en-US" smtClean="0"/>
              <a:pPr/>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3DFD9-E98D-4AEE-96FF-B033BC4E6C1B}" type="datetimeFigureOut">
              <a:rPr lang="en-US" smtClean="0"/>
              <a:pPr/>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B6CC5-D1EB-4A67-AE4D-6AABC9C5BB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3DFD9-E98D-4AEE-96FF-B033BC4E6C1B}" type="datetimeFigureOut">
              <a:rPr lang="en-US" smtClean="0"/>
              <a:pPr/>
              <a:t>3/25/2014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3B6CC5-D1EB-4A67-AE4D-6AABC9C5BB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mailto:kimberly.barr@pacom.mil" TargetMode="External"/><Relationship Id="rId3" Type="http://schemas.openxmlformats.org/officeDocument/2006/relationships/hyperlink" Target="mailto:karla.schuneman@pacom.mil" TargetMode="External"/><Relationship Id="rId7" Type="http://schemas.openxmlformats.org/officeDocument/2006/relationships/hyperlink" Target="mailto:ralph.dewalt@pacom.mil"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mailto:hasen.haszen@pacom.mil" TargetMode="External"/><Relationship Id="rId5" Type="http://schemas.openxmlformats.org/officeDocument/2006/relationships/hyperlink" Target="mailto:marzie.maugaotega@pacom" TargetMode="External"/><Relationship Id="rId10" Type="http://schemas.openxmlformats.org/officeDocument/2006/relationships/hyperlink" Target="mailto:victor.langston@pacom.mil" TargetMode="External"/><Relationship Id="rId4" Type="http://schemas.openxmlformats.org/officeDocument/2006/relationships/hyperlink" Target="mailto:thomas.j.cunningham5@pacom.mil" TargetMode="External"/><Relationship Id="rId9" Type="http://schemas.openxmlformats.org/officeDocument/2006/relationships/hyperlink" Target="mailto:thomas.haverfield@pacom.mi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rmg.detworkflow@us.af.mil"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mailto:buasy.machado@pacom.mil" TargetMode="External"/><Relationship Id="rId4" Type="http://schemas.openxmlformats.org/officeDocument/2006/relationships/hyperlink" Target="mailto:bimaa.pacom@us.af.mi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steven.kisner@dodiis.mil" TargetMode="External"/><Relationship Id="rId13" Type="http://schemas.openxmlformats.org/officeDocument/2006/relationships/hyperlink" Target="mailto:arnold.orpilla@pacom.mil" TargetMode="External"/><Relationship Id="rId18" Type="http://schemas.openxmlformats.org/officeDocument/2006/relationships/hyperlink" Target="mailto:katherine.vanmeerten@pacom.mil" TargetMode="External"/><Relationship Id="rId3" Type="http://schemas.openxmlformats.org/officeDocument/2006/relationships/hyperlink" Target="mailto:amber.humelshein@pacom.mil" TargetMode="External"/><Relationship Id="rId7" Type="http://schemas.openxmlformats.org/officeDocument/2006/relationships/hyperlink" Target="mailto:william.batten@pacom.mil" TargetMode="External"/><Relationship Id="rId12" Type="http://schemas.openxmlformats.org/officeDocument/2006/relationships/hyperlink" Target="mailto:kassy.correa@pacom.mil" TargetMode="External"/><Relationship Id="rId17" Type="http://schemas.openxmlformats.org/officeDocument/2006/relationships/hyperlink" Target="mailto:jose.garcia@pacom.mil" TargetMode="External"/><Relationship Id="rId2" Type="http://schemas.openxmlformats.org/officeDocument/2006/relationships/image" Target="../media/image2.png"/><Relationship Id="rId16" Type="http://schemas.openxmlformats.org/officeDocument/2006/relationships/hyperlink" Target="mailto:april.pastorius@pacom.mil" TargetMode="External"/><Relationship Id="rId20" Type="http://schemas.openxmlformats.org/officeDocument/2006/relationships/hyperlink" Target="mailto:kenneth.ruggles@pacom.mil" TargetMode="External"/><Relationship Id="rId1" Type="http://schemas.openxmlformats.org/officeDocument/2006/relationships/slideLayout" Target="../slideLayouts/slideLayout1.xml"/><Relationship Id="rId6" Type="http://schemas.openxmlformats.org/officeDocument/2006/relationships/hyperlink" Target="mailto:edwardo.blanco@pacom.mil" TargetMode="External"/><Relationship Id="rId11" Type="http://schemas.openxmlformats.org/officeDocument/2006/relationships/hyperlink" Target="mailto:alberto.morales1@pacom.mil" TargetMode="External"/><Relationship Id="rId5" Type="http://schemas.openxmlformats.org/officeDocument/2006/relationships/hyperlink" Target="mailto:mackenson.moise@pacom.mil" TargetMode="External"/><Relationship Id="rId15" Type="http://schemas.openxmlformats.org/officeDocument/2006/relationships/hyperlink" Target="mailto:brian.shinaberger@pacom.mil" TargetMode="External"/><Relationship Id="rId10" Type="http://schemas.openxmlformats.org/officeDocument/2006/relationships/hyperlink" Target="mailto:George.eberly@navy.mil" TargetMode="External"/><Relationship Id="rId19" Type="http://schemas.openxmlformats.org/officeDocument/2006/relationships/hyperlink" Target="mailto:leeann.stephan@pacom.mil" TargetMode="External"/><Relationship Id="rId4" Type="http://schemas.openxmlformats.org/officeDocument/2006/relationships/hyperlink" Target="mailto:jaguetta.gooden@pacom.mil" TargetMode="External"/><Relationship Id="rId9" Type="http://schemas.openxmlformats.org/officeDocument/2006/relationships/hyperlink" Target="mailto:joel.omilda@dodiis.mil" TargetMode="External"/><Relationship Id="rId14" Type="http://schemas.openxmlformats.org/officeDocument/2006/relationships/hyperlink" Target="mailto:arika.irwin@pacom.mi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fcnavyhawaii.com/"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www.hickamcommunities.com/" TargetMode="External"/><Relationship Id="rId4" Type="http://schemas.openxmlformats.org/officeDocument/2006/relationships/hyperlink" Target="http://www.dodlodging.co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doe.k12.hi.us/"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USPACOM Emblem Pic.jpg"/>
          <p:cNvPicPr>
            <a:picLocks noChangeAspect="1"/>
          </p:cNvPicPr>
          <p:nvPr/>
        </p:nvPicPr>
        <p:blipFill>
          <a:blip r:embed="rId2" cstate="print"/>
          <a:stretch>
            <a:fillRect/>
          </a:stretch>
        </p:blipFill>
        <p:spPr>
          <a:xfrm>
            <a:off x="2895600" y="2817029"/>
            <a:ext cx="3352800" cy="2514600"/>
          </a:xfrm>
          <a:prstGeom prst="rect">
            <a:avLst/>
          </a:prstGeom>
        </p:spPr>
      </p:pic>
      <p:sp>
        <p:nvSpPr>
          <p:cNvPr id="2" name="Title 1"/>
          <p:cNvSpPr>
            <a:spLocks noGrp="1"/>
          </p:cNvSpPr>
          <p:nvPr>
            <p:ph type="ctrTitle"/>
          </p:nvPr>
        </p:nvSpPr>
        <p:spPr>
          <a:xfrm>
            <a:off x="685800" y="1508243"/>
            <a:ext cx="7772400" cy="1470025"/>
          </a:xfrm>
        </p:spPr>
        <p:txBody>
          <a:bodyPr/>
          <a:lstStyle/>
          <a:p>
            <a:r>
              <a:rPr lang="en-US" dirty="0" smtClean="0"/>
              <a:t>Reserve Element</a:t>
            </a:r>
            <a:br>
              <a:rPr lang="en-US" dirty="0" smtClean="0"/>
            </a:br>
            <a:r>
              <a:rPr lang="en-US" dirty="0" smtClean="0"/>
              <a:t>Sponsorship Program</a:t>
            </a:r>
            <a:endParaRPr lang="en-US" dirty="0"/>
          </a:p>
        </p:txBody>
      </p:sp>
      <p:grpSp>
        <p:nvGrpSpPr>
          <p:cNvPr id="4" name="Group 53"/>
          <p:cNvGrpSpPr>
            <a:grpSpLocks/>
          </p:cNvGrpSpPr>
          <p:nvPr/>
        </p:nvGrpSpPr>
        <p:grpSpPr bwMode="auto">
          <a:xfrm>
            <a:off x="233363" y="966788"/>
            <a:ext cx="8910637" cy="300037"/>
            <a:chOff x="471" y="690"/>
            <a:chExt cx="5016" cy="189"/>
          </a:xfrm>
        </p:grpSpPr>
        <p:grpSp>
          <p:nvGrpSpPr>
            <p:cNvPr id="5"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8"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9"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3"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4038600" y="152400"/>
            <a:ext cx="1602233" cy="707886"/>
          </a:xfrm>
          <a:prstGeom prst="rect">
            <a:avLst/>
          </a:prstGeom>
          <a:noFill/>
        </p:spPr>
        <p:txBody>
          <a:bodyPr wrap="none" lIns="91440" tIns="45720" rIns="91440" bIns="45720">
            <a:spAutoFit/>
          </a:bodyPr>
          <a:lstStyle/>
          <a:p>
            <a:pPr algn="ct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Arrival</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609600" y="1752600"/>
            <a:ext cx="8001000" cy="1846659"/>
          </a:xfrm>
          <a:prstGeom prst="rect">
            <a:avLst/>
          </a:prstGeom>
          <a:noFill/>
        </p:spPr>
        <p:txBody>
          <a:bodyPr wrap="square" rtlCol="0">
            <a:spAutoFit/>
          </a:bodyPr>
          <a:lstStyle/>
          <a:p>
            <a:r>
              <a:rPr lang="en-US" sz="1400" dirty="0"/>
              <a:t>____ Meet member at the </a:t>
            </a:r>
            <a:r>
              <a:rPr lang="en-US" sz="1400" dirty="0" smtClean="0"/>
              <a:t>airport  *J-CODE RESERVE COORDINATOR RESPONBILITY</a:t>
            </a:r>
            <a:endParaRPr lang="en-US" sz="1400" dirty="0"/>
          </a:p>
          <a:p>
            <a:r>
              <a:rPr lang="en-US" sz="1400" dirty="0"/>
              <a:t>____ Assist member </a:t>
            </a:r>
            <a:r>
              <a:rPr lang="en-US" sz="1400" dirty="0" smtClean="0"/>
              <a:t>with </a:t>
            </a:r>
            <a:r>
              <a:rPr lang="en-US" sz="1400" dirty="0"/>
              <a:t>getting to rental car </a:t>
            </a:r>
            <a:r>
              <a:rPr lang="en-US" sz="1400" dirty="0" smtClean="0"/>
              <a:t>agency, </a:t>
            </a:r>
            <a:r>
              <a:rPr lang="en-US" sz="1400" dirty="0"/>
              <a:t>if required</a:t>
            </a:r>
          </a:p>
          <a:p>
            <a:r>
              <a:rPr lang="en-US" sz="1400" dirty="0"/>
              <a:t>____ Escort member and family to temporary lodging</a:t>
            </a:r>
          </a:p>
          <a:p>
            <a:r>
              <a:rPr lang="en-US" sz="1400" dirty="0"/>
              <a:t>____ Check for any special needs before departing on initial day</a:t>
            </a:r>
          </a:p>
          <a:p>
            <a:r>
              <a:rPr lang="en-US" sz="1400" dirty="0"/>
              <a:t>____ Provide member with local area maps</a:t>
            </a:r>
          </a:p>
          <a:p>
            <a:r>
              <a:rPr lang="en-US" sz="1400" dirty="0"/>
              <a:t>____ Ensure member knows how to contact you (or Staff Duty cell phone)</a:t>
            </a:r>
          </a:p>
          <a:p>
            <a:r>
              <a:rPr lang="en-US" sz="1400" dirty="0"/>
              <a:t>____ Accompany member during all in processing</a:t>
            </a:r>
          </a:p>
          <a:p>
            <a:endParaRPr lang="en-US" sz="1200" dirty="0" smtClean="0"/>
          </a:p>
        </p:txBody>
      </p:sp>
      <p:sp>
        <p:nvSpPr>
          <p:cNvPr id="24" name="TextBox 23"/>
          <p:cNvSpPr txBox="1"/>
          <p:nvPr/>
        </p:nvSpPr>
        <p:spPr>
          <a:xfrm>
            <a:off x="1905000" y="1371600"/>
            <a:ext cx="5181600" cy="369332"/>
          </a:xfrm>
          <a:prstGeom prst="rect">
            <a:avLst/>
          </a:prstGeom>
          <a:noFill/>
        </p:spPr>
        <p:txBody>
          <a:bodyPr wrap="square" rtlCol="0">
            <a:spAutoFit/>
          </a:bodyPr>
          <a:lstStyle/>
          <a:p>
            <a:r>
              <a:rPr lang="en-US" dirty="0" smtClean="0"/>
              <a:t>J-CODE RESERVE COORDINATOR’S RESPONSIBILITY</a:t>
            </a:r>
            <a:endParaRPr lang="en-US" dirty="0"/>
          </a:p>
        </p:txBody>
      </p:sp>
      <p:sp>
        <p:nvSpPr>
          <p:cNvPr id="27" name="TextBox 26"/>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8229600" cy="4800600"/>
          </a:xfrm>
        </p:spPr>
        <p:txBody>
          <a:bodyPr>
            <a:noAutofit/>
          </a:bodyPr>
          <a:lstStyle/>
          <a:p>
            <a:r>
              <a:rPr lang="en-US" sz="2000" u="sng" dirty="0" smtClean="0"/>
              <a:t>PACOM MISSION</a:t>
            </a:r>
            <a:r>
              <a:rPr lang="en-US" sz="2000" dirty="0" smtClean="0"/>
              <a:t/>
            </a:r>
            <a:br>
              <a:rPr lang="en-US" sz="2000" dirty="0" smtClean="0"/>
            </a:br>
            <a:r>
              <a:rPr lang="en-US" sz="2000" dirty="0" smtClean="0"/>
              <a:t>Our mission is together with other U.S. government agencies, protect and defend the United States, its territories, Allies and interests.  Alongside Allies and partners, promote regional security and deter aggression.  If deterrence fails, be prepared to respond to the full spectrum of military contingencies to restore Asia Pacific security.</a:t>
            </a:r>
            <a:br>
              <a:rPr lang="en-US" sz="2000" dirty="0" smtClean="0"/>
            </a:br>
            <a:r>
              <a:rPr lang="en-US" sz="2000" dirty="0" smtClean="0"/>
              <a:t/>
            </a:r>
            <a:br>
              <a:rPr lang="en-US" sz="2000" dirty="0" smtClean="0"/>
            </a:br>
            <a:r>
              <a:rPr lang="en-US" sz="2000" u="sng" dirty="0" smtClean="0"/>
              <a:t>J00 Top Priorities</a:t>
            </a:r>
            <a:r>
              <a:rPr lang="en-US" sz="2000" dirty="0" smtClean="0"/>
              <a:t/>
            </a:r>
            <a:br>
              <a:rPr lang="en-US" sz="2000" dirty="0" smtClean="0"/>
            </a:br>
            <a:r>
              <a:rPr lang="en-US" sz="2000" dirty="0" smtClean="0"/>
              <a:t>Manage the Rebalance/Reset the Force</a:t>
            </a:r>
            <a:br>
              <a:rPr lang="en-US" sz="2000" dirty="0" smtClean="0"/>
            </a:br>
            <a:r>
              <a:rPr lang="en-US" sz="2000" dirty="0" smtClean="0"/>
              <a:t>Strengthening Relationships with Allies and Partners</a:t>
            </a:r>
            <a:br>
              <a:rPr lang="en-US" sz="2000" dirty="0" smtClean="0"/>
            </a:br>
            <a:r>
              <a:rPr lang="en-US" sz="2000" dirty="0" smtClean="0"/>
              <a:t>Establishing a Credible Defense Posture</a:t>
            </a:r>
            <a:br>
              <a:rPr lang="en-US" sz="2000" dirty="0" smtClean="0"/>
            </a:br>
            <a:r>
              <a:rPr lang="en-US" sz="2000" dirty="0" smtClean="0"/>
              <a:t>Staff Performance (Near Term)</a:t>
            </a:r>
            <a:br>
              <a:rPr lang="en-US" sz="2000" dirty="0" smtClean="0"/>
            </a:br>
            <a:r>
              <a:rPr lang="en-US" sz="2000" dirty="0" smtClean="0"/>
              <a:t>Operationalize the PACOM Staff (Long Term)</a:t>
            </a:r>
            <a:br>
              <a:rPr lang="en-US" sz="2000" dirty="0" smtClean="0"/>
            </a:br>
            <a:r>
              <a:rPr lang="en-US" sz="2000" dirty="0" smtClean="0"/>
              <a:t>Command </a:t>
            </a:r>
            <a:r>
              <a:rPr lang="en-US" sz="2000" dirty="0" smtClean="0"/>
              <a:t>Climate</a:t>
            </a:r>
            <a:br>
              <a:rPr lang="en-US" sz="2000" dirty="0" smtClean="0"/>
            </a:br>
            <a:r>
              <a:rPr lang="en-US" sz="2000" dirty="0" smtClean="0"/>
              <a:t>Strategic Communication</a:t>
            </a:r>
            <a:br>
              <a:rPr lang="en-US" sz="2000" dirty="0" smtClean="0"/>
            </a:br>
            <a:r>
              <a:rPr lang="en-US" sz="2000" dirty="0" smtClean="0"/>
              <a:t>Manage Sequestration and CR Impacts</a:t>
            </a:r>
            <a:endParaRPr lang="en-US" sz="1600" dirty="0"/>
          </a:p>
        </p:txBody>
      </p:sp>
      <p:grpSp>
        <p:nvGrpSpPr>
          <p:cNvPr id="4" name="Group 53"/>
          <p:cNvGrpSpPr>
            <a:grpSpLocks/>
          </p:cNvGrpSpPr>
          <p:nvPr/>
        </p:nvGrpSpPr>
        <p:grpSpPr bwMode="auto">
          <a:xfrm>
            <a:off x="233363" y="966788"/>
            <a:ext cx="8910637" cy="300037"/>
            <a:chOff x="471" y="690"/>
            <a:chExt cx="5016" cy="189"/>
          </a:xfrm>
        </p:grpSpPr>
        <p:grpSp>
          <p:nvGrpSpPr>
            <p:cNvPr id="5"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8"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9"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
        <p:nvSpPr>
          <p:cNvPr id="25" name="Rectangle 24"/>
          <p:cNvSpPr/>
          <p:nvPr/>
        </p:nvSpPr>
        <p:spPr>
          <a:xfrm>
            <a:off x="3048000" y="152400"/>
            <a:ext cx="4145943" cy="707886"/>
          </a:xfrm>
          <a:prstGeom prst="rect">
            <a:avLst/>
          </a:prstGeom>
          <a:noFill/>
        </p:spPr>
        <p:txBody>
          <a:bodyPr wrap="none" lIns="91440" tIns="45720" rIns="91440" bIns="45720">
            <a:spAutoFit/>
          </a:bodyPr>
          <a:lstStyle/>
          <a:p>
            <a:pPr algn="ctr"/>
            <a:r>
              <a:rPr lang="en-US" sz="4000" b="1"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USPACOM Mission</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3"/>
          <p:cNvGrpSpPr>
            <a:grpSpLocks/>
          </p:cNvGrpSpPr>
          <p:nvPr/>
        </p:nvGrpSpPr>
        <p:grpSpPr bwMode="auto">
          <a:xfrm>
            <a:off x="233363" y="966788"/>
            <a:ext cx="8910637" cy="300037"/>
            <a:chOff x="471" y="690"/>
            <a:chExt cx="5016" cy="189"/>
          </a:xfrm>
        </p:grpSpPr>
        <p:grpSp>
          <p:nvGrpSpPr>
            <p:cNvPr id="4"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8"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
        <p:nvSpPr>
          <p:cNvPr id="34" name="Rectangle 33"/>
          <p:cNvSpPr/>
          <p:nvPr/>
        </p:nvSpPr>
        <p:spPr>
          <a:xfrm>
            <a:off x="3657600" y="1571919"/>
            <a:ext cx="1828800" cy="91440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smtClean="0">
                <a:solidFill>
                  <a:schemeClr val="tx1"/>
                </a:solidFill>
              </a:rPr>
              <a:t>JOINT RESERVE FORCES ELEMENT COMMANDER</a:t>
            </a:r>
          </a:p>
          <a:p>
            <a:pPr algn="ctr"/>
            <a:r>
              <a:rPr lang="en-US" sz="1000" b="1" dirty="0" smtClean="0">
                <a:solidFill>
                  <a:schemeClr val="tx1"/>
                </a:solidFill>
              </a:rPr>
              <a:t>LTC Karla Schuneman, USA</a:t>
            </a:r>
          </a:p>
          <a:p>
            <a:pPr algn="ctr"/>
            <a:endParaRPr lang="en-US" sz="1000" b="1" dirty="0" smtClean="0">
              <a:solidFill>
                <a:schemeClr val="tx1"/>
              </a:solidFill>
            </a:endParaRPr>
          </a:p>
        </p:txBody>
      </p:sp>
      <p:sp>
        <p:nvSpPr>
          <p:cNvPr id="36" name="Rectangle 35"/>
          <p:cNvSpPr/>
          <p:nvPr/>
        </p:nvSpPr>
        <p:spPr>
          <a:xfrm>
            <a:off x="1447800" y="3634042"/>
            <a:ext cx="1938788" cy="91440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smtClean="0">
                <a:solidFill>
                  <a:schemeClr val="tx1"/>
                </a:solidFill>
              </a:rPr>
              <a:t>JOINT RESERVE FORCES </a:t>
            </a:r>
            <a:r>
              <a:rPr lang="en-US" sz="1100" b="1" dirty="0" smtClean="0">
                <a:solidFill>
                  <a:schemeClr val="tx1"/>
                </a:solidFill>
              </a:rPr>
              <a:t>SENIOR ENLISTED ADVISOR</a:t>
            </a:r>
          </a:p>
          <a:p>
            <a:pPr algn="ctr"/>
            <a:r>
              <a:rPr lang="en-US" sz="1000" b="1" dirty="0" smtClean="0">
                <a:solidFill>
                  <a:schemeClr val="tx1"/>
                </a:solidFill>
              </a:rPr>
              <a:t>YNCS (EXW) Kimberly Barr, USN</a:t>
            </a:r>
            <a:endParaRPr lang="en-US" sz="1000" b="1" dirty="0">
              <a:solidFill>
                <a:schemeClr val="tx1"/>
              </a:solidFill>
            </a:endParaRPr>
          </a:p>
        </p:txBody>
      </p:sp>
      <p:sp>
        <p:nvSpPr>
          <p:cNvPr id="37" name="Rectangle 36"/>
          <p:cNvSpPr/>
          <p:nvPr/>
        </p:nvSpPr>
        <p:spPr>
          <a:xfrm>
            <a:off x="6403152" y="5238162"/>
            <a:ext cx="1828800" cy="914400"/>
          </a:xfrm>
          <a:prstGeom prst="rect">
            <a:avLst/>
          </a:prstGeom>
          <a:solidFill>
            <a:srgbClr val="1E563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J125-A</a:t>
            </a:r>
            <a:endParaRPr lang="en-US" b="1" dirty="0" smtClean="0"/>
          </a:p>
          <a:p>
            <a:pPr algn="ctr"/>
            <a:r>
              <a:rPr lang="en-US" b="1" dirty="0" smtClean="0"/>
              <a:t>Element</a:t>
            </a:r>
            <a:endParaRPr lang="en-US" b="1" dirty="0"/>
          </a:p>
        </p:txBody>
      </p:sp>
      <p:sp>
        <p:nvSpPr>
          <p:cNvPr id="41" name="Rectangle 40"/>
          <p:cNvSpPr/>
          <p:nvPr/>
        </p:nvSpPr>
        <p:spPr>
          <a:xfrm>
            <a:off x="3658384" y="5257800"/>
            <a:ext cx="1828800" cy="9144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J125-AF</a:t>
            </a:r>
            <a:endParaRPr lang="en-US" b="1" dirty="0" smtClean="0">
              <a:solidFill>
                <a:schemeClr val="bg1"/>
              </a:solidFill>
            </a:endParaRPr>
          </a:p>
          <a:p>
            <a:pPr algn="ctr"/>
            <a:r>
              <a:rPr lang="en-US" b="1" dirty="0" smtClean="0">
                <a:solidFill>
                  <a:schemeClr val="bg1"/>
                </a:solidFill>
              </a:rPr>
              <a:t>Element</a:t>
            </a:r>
            <a:endParaRPr lang="en-US" b="1" dirty="0">
              <a:solidFill>
                <a:schemeClr val="bg1"/>
              </a:solidFill>
            </a:endParaRPr>
          </a:p>
        </p:txBody>
      </p:sp>
      <p:sp>
        <p:nvSpPr>
          <p:cNvPr id="42" name="Rectangle 41"/>
          <p:cNvSpPr/>
          <p:nvPr/>
        </p:nvSpPr>
        <p:spPr>
          <a:xfrm>
            <a:off x="925395" y="5257016"/>
            <a:ext cx="1828800" cy="9144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J125-N/MC/CG</a:t>
            </a:r>
            <a:endParaRPr lang="en-US" b="1" dirty="0" smtClean="0">
              <a:solidFill>
                <a:schemeClr val="bg1"/>
              </a:solidFill>
            </a:endParaRPr>
          </a:p>
          <a:p>
            <a:pPr algn="ctr"/>
            <a:r>
              <a:rPr lang="en-US" b="1" dirty="0" smtClean="0">
                <a:solidFill>
                  <a:schemeClr val="bg1"/>
                </a:solidFill>
              </a:rPr>
              <a:t>Element</a:t>
            </a:r>
          </a:p>
        </p:txBody>
      </p:sp>
      <p:cxnSp>
        <p:nvCxnSpPr>
          <p:cNvPr id="44" name="Straight Connector 43"/>
          <p:cNvCxnSpPr>
            <a:stCxn id="34" idx="2"/>
            <a:endCxn id="41" idx="0"/>
          </p:cNvCxnSpPr>
          <p:nvPr/>
        </p:nvCxnSpPr>
        <p:spPr>
          <a:xfrm>
            <a:off x="4572000" y="2486319"/>
            <a:ext cx="784" cy="27714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657600" y="2885389"/>
            <a:ext cx="1828800" cy="91440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smtClean="0">
                <a:solidFill>
                  <a:schemeClr val="tx1"/>
                </a:solidFill>
              </a:rPr>
              <a:t>JOINT RESERVE FORCES DEPUTY COMMANDER</a:t>
            </a:r>
          </a:p>
          <a:p>
            <a:pPr algn="ctr"/>
            <a:r>
              <a:rPr lang="en-US" sz="1000" b="1" dirty="0" smtClean="0">
                <a:solidFill>
                  <a:schemeClr val="tx1"/>
                </a:solidFill>
              </a:rPr>
              <a:t>CDR Chip DeWalt, USN</a:t>
            </a:r>
          </a:p>
        </p:txBody>
      </p:sp>
      <p:cxnSp>
        <p:nvCxnSpPr>
          <p:cNvPr id="46" name="Straight Connector 45"/>
          <p:cNvCxnSpPr/>
          <p:nvPr/>
        </p:nvCxnSpPr>
        <p:spPr>
          <a:xfrm>
            <a:off x="1828800" y="4800600"/>
            <a:ext cx="548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28800" y="4800600"/>
            <a:ext cx="0"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315200" y="4800600"/>
            <a:ext cx="0"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362227" y="4114800"/>
            <a:ext cx="1219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1371600" y="152400"/>
            <a:ext cx="7219156" cy="646331"/>
          </a:xfrm>
          <a:prstGeom prst="rect">
            <a:avLst/>
          </a:prstGeom>
          <a:noFill/>
        </p:spPr>
        <p:txBody>
          <a:bodyPr wrap="none" lIns="91440" tIns="45720" rIns="91440" bIns="45720">
            <a:spAutoFit/>
          </a:bodyPr>
          <a:lstStyle/>
          <a:p>
            <a:pPr algn="ctr"/>
            <a:r>
              <a:rPr lang="en-US" sz="3600" b="1"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USPACOM Joint Reserve Forces- J125</a:t>
            </a:r>
            <a:endParaRPr lang="en-US" sz="36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2438400" y="152400"/>
            <a:ext cx="4824462" cy="707886"/>
          </a:xfrm>
          <a:prstGeom prst="rect">
            <a:avLst/>
          </a:prstGeom>
          <a:noFill/>
        </p:spPr>
        <p:txBody>
          <a:bodyPr wrap="none" lIns="91440" tIns="45720" rIns="91440" bIns="45720">
            <a:spAutoFit/>
          </a:bodyPr>
          <a:lstStyle/>
          <a:p>
            <a:pPr algn="ctr"/>
            <a:r>
              <a:rPr lang="en-US" sz="4000" b="1"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Frequently used </a:t>
            </a: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POCs</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533400" y="1603336"/>
            <a:ext cx="8229600" cy="4939814"/>
          </a:xfrm>
          <a:prstGeom prst="rect">
            <a:avLst/>
          </a:prstGeom>
          <a:noFill/>
        </p:spPr>
        <p:txBody>
          <a:bodyPr wrap="square" rtlCol="0">
            <a:spAutoFit/>
          </a:bodyPr>
          <a:lstStyle/>
          <a:p>
            <a:pPr>
              <a:buFont typeface="Wingdings" pitchFamily="2" charset="2"/>
              <a:buChar char="v"/>
            </a:pPr>
            <a:r>
              <a:rPr lang="en-US" dirty="0" smtClean="0"/>
              <a:t>HQ USPACOM </a:t>
            </a:r>
          </a:p>
          <a:p>
            <a:pPr lvl="1">
              <a:buFont typeface="Arial" pitchFamily="34" charset="0"/>
              <a:buChar char="•"/>
            </a:pPr>
            <a:r>
              <a:rPr lang="en-US" sz="1400" dirty="0" smtClean="0"/>
              <a:t> </a:t>
            </a:r>
            <a:r>
              <a:rPr lang="en-US" sz="1200" dirty="0" smtClean="0"/>
              <a:t>Visitor Control Center (VCC) for Badge – 808-477-9356</a:t>
            </a:r>
          </a:p>
          <a:p>
            <a:pPr lvl="1">
              <a:buFont typeface="Arial" pitchFamily="34" charset="0"/>
              <a:buChar char="•"/>
            </a:pPr>
            <a:r>
              <a:rPr lang="en-US" sz="1200" dirty="0" smtClean="0"/>
              <a:t> Camp Smith Vehicle Registration 477-8734/8735</a:t>
            </a:r>
          </a:p>
          <a:p>
            <a:pPr lvl="1">
              <a:buFont typeface="Arial" pitchFamily="34" charset="0"/>
              <a:buChar char="•"/>
            </a:pPr>
            <a:r>
              <a:rPr lang="en-US" sz="1200" dirty="0" smtClean="0"/>
              <a:t> Camp Smith DEERS 808-477-8907</a:t>
            </a:r>
          </a:p>
          <a:p>
            <a:pPr>
              <a:buFont typeface="Wingdings" pitchFamily="2" charset="2"/>
              <a:buChar char="v"/>
            </a:pPr>
            <a:r>
              <a:rPr lang="en-US" dirty="0" smtClean="0"/>
              <a:t>Army</a:t>
            </a:r>
          </a:p>
          <a:p>
            <a:pPr lvl="1">
              <a:buFont typeface="Arial" pitchFamily="34" charset="0"/>
              <a:buChar char="•"/>
            </a:pPr>
            <a:r>
              <a:rPr lang="en-US" sz="1200" b="1" dirty="0" smtClean="0"/>
              <a:t>Fort Shafter - Finance </a:t>
            </a:r>
          </a:p>
          <a:p>
            <a:pPr lvl="2">
              <a:buFont typeface="Arial" pitchFamily="34" charset="0"/>
              <a:buChar char="•"/>
            </a:pPr>
            <a:r>
              <a:rPr lang="en-US" sz="1100" dirty="0" smtClean="0"/>
              <a:t> Ms. Ocol 808-438-1600X 3170</a:t>
            </a:r>
          </a:p>
          <a:p>
            <a:pPr lvl="2">
              <a:buFont typeface="Arial" pitchFamily="34" charset="0"/>
              <a:buChar char="•"/>
            </a:pPr>
            <a:r>
              <a:rPr lang="en-US" sz="1100" dirty="0" smtClean="0"/>
              <a:t> MAJ </a:t>
            </a:r>
            <a:r>
              <a:rPr lang="en-US" sz="1100" dirty="0" err="1" smtClean="0"/>
              <a:t>Rodrigues</a:t>
            </a:r>
            <a:r>
              <a:rPr lang="en-US" sz="1100" dirty="0" smtClean="0"/>
              <a:t> 808-438-1600 X 3171</a:t>
            </a:r>
          </a:p>
          <a:p>
            <a:pPr lvl="1">
              <a:buFont typeface="Arial" pitchFamily="34" charset="0"/>
              <a:buChar char="•"/>
            </a:pPr>
            <a:r>
              <a:rPr lang="en-US" sz="1200" b="1" dirty="0" smtClean="0"/>
              <a:t>PACOM </a:t>
            </a:r>
            <a:r>
              <a:rPr lang="en-US" sz="1200" b="1" dirty="0" smtClean="0"/>
              <a:t>J125A </a:t>
            </a:r>
            <a:r>
              <a:rPr lang="en-US" sz="1200" b="1" dirty="0" smtClean="0"/>
              <a:t>- Army Reserve Element</a:t>
            </a:r>
          </a:p>
          <a:p>
            <a:pPr lvl="2">
              <a:buFont typeface="Arial" pitchFamily="34" charset="0"/>
              <a:buChar char="•"/>
            </a:pPr>
            <a:r>
              <a:rPr lang="en-US" sz="1100" dirty="0" smtClean="0"/>
              <a:t> Army Reserve Commander, LTC Karla Schuneman, </a:t>
            </a:r>
            <a:r>
              <a:rPr lang="en-US" sz="1100" dirty="0" smtClean="0">
                <a:hlinkClick r:id="rId3"/>
              </a:rPr>
              <a:t>karla.schuneman@pacom.mil</a:t>
            </a:r>
            <a:r>
              <a:rPr lang="en-US" sz="1100" dirty="0" smtClean="0"/>
              <a:t> or 808-477-9128</a:t>
            </a:r>
          </a:p>
          <a:p>
            <a:pPr lvl="2">
              <a:buFont typeface="Arial" pitchFamily="34" charset="0"/>
              <a:buChar char="•"/>
            </a:pPr>
            <a:r>
              <a:rPr lang="en-US" sz="1100" dirty="0" smtClean="0"/>
              <a:t> IMA </a:t>
            </a:r>
            <a:r>
              <a:rPr lang="en-US" sz="1100" dirty="0" smtClean="0"/>
              <a:t>Program Manager, </a:t>
            </a:r>
            <a:r>
              <a:rPr lang="en-US" sz="1100" dirty="0" smtClean="0"/>
              <a:t>SFC Thomas Cunningham, </a:t>
            </a:r>
            <a:r>
              <a:rPr lang="en-US" sz="1100" dirty="0" smtClean="0">
                <a:hlinkClick r:id="rId4"/>
              </a:rPr>
              <a:t>thomas.j.cunningham5@pacom.mil</a:t>
            </a:r>
            <a:r>
              <a:rPr lang="en-US" sz="1100" dirty="0" smtClean="0"/>
              <a:t> </a:t>
            </a:r>
            <a:r>
              <a:rPr lang="en-US" sz="1100" dirty="0" smtClean="0"/>
              <a:t>or </a:t>
            </a:r>
            <a:r>
              <a:rPr lang="en-US" sz="1100" dirty="0" smtClean="0"/>
              <a:t>808-477-3853</a:t>
            </a:r>
          </a:p>
          <a:p>
            <a:pPr lvl="2">
              <a:buFont typeface="Arial" pitchFamily="34" charset="0"/>
              <a:buChar char="•"/>
            </a:pPr>
            <a:r>
              <a:rPr lang="en-US" sz="1100" dirty="0" smtClean="0"/>
              <a:t> IMA </a:t>
            </a:r>
            <a:r>
              <a:rPr lang="en-US" sz="1100" dirty="0"/>
              <a:t>Program Manager, SSG </a:t>
            </a:r>
            <a:r>
              <a:rPr lang="en-US" sz="1100" dirty="0" err="1"/>
              <a:t>Marzie</a:t>
            </a:r>
            <a:r>
              <a:rPr lang="en-US" sz="1100" dirty="0"/>
              <a:t> Maugaotega, </a:t>
            </a:r>
            <a:r>
              <a:rPr lang="en-US" sz="1100" dirty="0">
                <a:solidFill>
                  <a:srgbClr val="0070C0"/>
                </a:solidFill>
                <a:hlinkClick r:id="rId5"/>
              </a:rPr>
              <a:t>marzie.maugaotega@pacom</a:t>
            </a:r>
            <a:r>
              <a:rPr lang="en-US" sz="1100" u="sng" dirty="0">
                <a:solidFill>
                  <a:srgbClr val="0070C0"/>
                </a:solidFill>
              </a:rPr>
              <a:t>.mil </a:t>
            </a:r>
            <a:r>
              <a:rPr lang="en-US" sz="1100" dirty="0"/>
              <a:t>or 808-477-7809</a:t>
            </a:r>
          </a:p>
          <a:p>
            <a:pPr lvl="2">
              <a:buFont typeface="Arial" pitchFamily="34" charset="0"/>
              <a:buChar char="•"/>
            </a:pPr>
            <a:r>
              <a:rPr lang="en-US" sz="1100" dirty="0" smtClean="0"/>
              <a:t> IMSA Program Manager, SSG </a:t>
            </a:r>
            <a:r>
              <a:rPr lang="en-US" sz="1100" dirty="0" err="1"/>
              <a:t>Hasen</a:t>
            </a:r>
            <a:r>
              <a:rPr lang="en-US" sz="1100" dirty="0"/>
              <a:t> Hazen, </a:t>
            </a:r>
            <a:r>
              <a:rPr lang="en-US" sz="1100" dirty="0" smtClean="0"/>
              <a:t> </a:t>
            </a:r>
            <a:r>
              <a:rPr lang="en-US" sz="1100" dirty="0">
                <a:hlinkClick r:id="rId6"/>
              </a:rPr>
              <a:t>hasen.haszen@pacom.mil</a:t>
            </a:r>
            <a:r>
              <a:rPr lang="en-US" sz="1100" dirty="0"/>
              <a:t> or </a:t>
            </a:r>
            <a:r>
              <a:rPr lang="en-US" sz="1100" dirty="0" smtClean="0"/>
              <a:t>808-477-7907</a:t>
            </a:r>
            <a:endParaRPr lang="en-US" sz="1100" dirty="0" smtClean="0"/>
          </a:p>
          <a:p>
            <a:pPr>
              <a:buFont typeface="Wingdings" pitchFamily="2" charset="2"/>
              <a:buChar char="v"/>
            </a:pPr>
            <a:r>
              <a:rPr lang="en-US" dirty="0" smtClean="0"/>
              <a:t>Navy</a:t>
            </a:r>
            <a:endParaRPr lang="en-US" sz="1200" b="1" dirty="0" smtClean="0"/>
          </a:p>
          <a:p>
            <a:pPr lvl="1"/>
            <a:endParaRPr lang="en-US" sz="1200" b="1" dirty="0" smtClean="0"/>
          </a:p>
          <a:p>
            <a:pPr lvl="1">
              <a:buFont typeface="Arial" pitchFamily="34" charset="0"/>
              <a:buChar char="•"/>
            </a:pPr>
            <a:r>
              <a:rPr lang="en-US" sz="1200" b="1" dirty="0" smtClean="0"/>
              <a:t>PACOM </a:t>
            </a:r>
            <a:r>
              <a:rPr lang="en-US" sz="1200" b="1" dirty="0" smtClean="0"/>
              <a:t>J125N/MC </a:t>
            </a:r>
            <a:r>
              <a:rPr lang="en-US" sz="1200" b="1" dirty="0" smtClean="0"/>
              <a:t>– Navy/Marine Corps Reserve Element</a:t>
            </a:r>
          </a:p>
          <a:p>
            <a:pPr lvl="2">
              <a:buFont typeface="Arial" pitchFamily="34" charset="0"/>
              <a:buChar char="•"/>
            </a:pPr>
            <a:r>
              <a:rPr lang="en-US" sz="1100" dirty="0" smtClean="0"/>
              <a:t> Operational Support Officer (OSO), CDR Chip DeWalt, </a:t>
            </a:r>
            <a:r>
              <a:rPr lang="en-US" sz="1100" dirty="0" smtClean="0">
                <a:hlinkClick r:id="rId7"/>
              </a:rPr>
              <a:t>ralph.dewalt@pacom.mil</a:t>
            </a:r>
            <a:r>
              <a:rPr lang="en-US" sz="1100" dirty="0" smtClean="0"/>
              <a:t>  or 808-477-0555</a:t>
            </a:r>
          </a:p>
          <a:p>
            <a:pPr lvl="2">
              <a:buFont typeface="Arial" pitchFamily="34" charset="0"/>
              <a:buChar char="•"/>
            </a:pPr>
            <a:r>
              <a:rPr lang="en-US" sz="1100" dirty="0" smtClean="0"/>
              <a:t> Asst OSO/Joint Reserve SEA: YNCS (EXW) Kimberly Barr, </a:t>
            </a:r>
            <a:r>
              <a:rPr lang="en-US" sz="1100" dirty="0" smtClean="0">
                <a:hlinkClick r:id="rId8"/>
              </a:rPr>
              <a:t>kimberly.barr@pacom.mil</a:t>
            </a:r>
            <a:r>
              <a:rPr lang="en-US" sz="1100" dirty="0" smtClean="0"/>
              <a:t> or 808-477-9138</a:t>
            </a:r>
          </a:p>
          <a:p>
            <a:pPr lvl="2">
              <a:buFont typeface="Arial" pitchFamily="34" charset="0"/>
              <a:buChar char="•"/>
            </a:pPr>
            <a:r>
              <a:rPr lang="en-US" sz="1100" dirty="0" smtClean="0"/>
              <a:t> USN/USMC RPN Program Mgr: YNC (AW/EXW) Tom Haverfield, </a:t>
            </a:r>
            <a:r>
              <a:rPr lang="en-US" sz="1100" dirty="0" smtClean="0">
                <a:hlinkClick r:id="rId9"/>
              </a:rPr>
              <a:t>thomas.haverfield@pacom.mil</a:t>
            </a:r>
            <a:r>
              <a:rPr lang="en-US" sz="1100" dirty="0" smtClean="0"/>
              <a:t>, or 808-477-9140</a:t>
            </a:r>
          </a:p>
          <a:p>
            <a:pPr lvl="2">
              <a:buFont typeface="Arial" pitchFamily="34" charset="0"/>
              <a:buChar char="•"/>
            </a:pPr>
            <a:r>
              <a:rPr lang="en-US" sz="1100" dirty="0" smtClean="0"/>
              <a:t> Navy Reserve Manpower,/USCG Program Mgr: YN1(EXW) Victor Langston, </a:t>
            </a:r>
            <a:r>
              <a:rPr lang="en-US" sz="1100" dirty="0" smtClean="0">
                <a:hlinkClick r:id="rId10"/>
              </a:rPr>
              <a:t>victor.langston@pacom.mil</a:t>
            </a:r>
            <a:r>
              <a:rPr lang="en-US" sz="1100" dirty="0" smtClean="0"/>
              <a:t>, or 808-477-9115</a:t>
            </a:r>
          </a:p>
          <a:p>
            <a:pPr lvl="1"/>
            <a:endParaRPr lang="en-US" dirty="0" smtClean="0"/>
          </a:p>
          <a:p>
            <a:pPr lvl="1"/>
            <a:r>
              <a:rPr lang="en-US" dirty="0" smtClean="0"/>
              <a:t> </a:t>
            </a:r>
          </a:p>
          <a:p>
            <a:pPr lvl="1"/>
            <a:r>
              <a:rPr lang="en-US" dirty="0" smtClean="0"/>
              <a:t> </a:t>
            </a:r>
          </a:p>
        </p:txBody>
      </p:sp>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2362200" y="152400"/>
            <a:ext cx="4824462" cy="707886"/>
          </a:xfrm>
          <a:prstGeom prst="rect">
            <a:avLst/>
          </a:prstGeom>
          <a:noFill/>
        </p:spPr>
        <p:txBody>
          <a:bodyPr wrap="none" lIns="91440" tIns="45720" rIns="91440" bIns="45720">
            <a:spAutoFit/>
          </a:bodyPr>
          <a:lstStyle/>
          <a:p>
            <a:pPr algn="ctr"/>
            <a:r>
              <a:rPr lang="en-US" sz="4000" b="1"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Frequently used </a:t>
            </a: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POCs</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533400" y="1603336"/>
            <a:ext cx="8001000" cy="2262158"/>
          </a:xfrm>
          <a:prstGeom prst="rect">
            <a:avLst/>
          </a:prstGeom>
          <a:noFill/>
        </p:spPr>
        <p:txBody>
          <a:bodyPr wrap="square" rtlCol="0">
            <a:spAutoFit/>
          </a:bodyPr>
          <a:lstStyle/>
          <a:p>
            <a:pPr>
              <a:buFont typeface="Wingdings" pitchFamily="2" charset="2"/>
              <a:buChar char="v"/>
            </a:pPr>
            <a:r>
              <a:rPr lang="en-US" dirty="0" smtClean="0"/>
              <a:t>Air Force</a:t>
            </a:r>
          </a:p>
          <a:p>
            <a:pPr lvl="1">
              <a:buFont typeface="Arial" pitchFamily="34" charset="0"/>
              <a:buChar char="•"/>
            </a:pPr>
            <a:r>
              <a:rPr lang="en-US" sz="1200" b="1" dirty="0" smtClean="0"/>
              <a:t> Readiness Management Group (RMG) DET-10 </a:t>
            </a:r>
          </a:p>
          <a:p>
            <a:pPr lvl="2">
              <a:buFont typeface="Arial" pitchFamily="34" charset="0"/>
              <a:buChar char="•"/>
            </a:pPr>
            <a:r>
              <a:rPr lang="en-US" sz="1100" dirty="0" smtClean="0"/>
              <a:t> </a:t>
            </a:r>
            <a:r>
              <a:rPr lang="en-US" sz="1100" dirty="0" smtClean="0"/>
              <a:t>Program Manager, </a:t>
            </a:r>
            <a:r>
              <a:rPr lang="en-US" sz="1100" dirty="0" smtClean="0"/>
              <a:t>Lt Col Sharon </a:t>
            </a:r>
            <a:r>
              <a:rPr lang="en-US" sz="1100" dirty="0" err="1" smtClean="0"/>
              <a:t>Stehlik</a:t>
            </a:r>
            <a:r>
              <a:rPr lang="en-US" sz="1100" dirty="0" smtClean="0"/>
              <a:t>, </a:t>
            </a:r>
            <a:r>
              <a:rPr lang="en-US" sz="1100" dirty="0" smtClean="0">
                <a:hlinkClick r:id="rId3"/>
              </a:rPr>
              <a:t>rmg.detworkflow@us.af.mil</a:t>
            </a:r>
            <a:r>
              <a:rPr lang="en-US" sz="1100" dirty="0" smtClean="0"/>
              <a:t>, </a:t>
            </a:r>
            <a:r>
              <a:rPr lang="en-US" sz="1100" dirty="0" smtClean="0"/>
              <a:t>or </a:t>
            </a:r>
            <a:r>
              <a:rPr lang="en-US" sz="1100" dirty="0" smtClean="0"/>
              <a:t>808-449-0582</a:t>
            </a:r>
            <a:endParaRPr lang="en-US" sz="1100" dirty="0" smtClean="0"/>
          </a:p>
          <a:p>
            <a:pPr lvl="2">
              <a:buFont typeface="Arial" pitchFamily="34" charset="0"/>
              <a:buChar char="•"/>
            </a:pPr>
            <a:r>
              <a:rPr lang="en-US" sz="1100" dirty="0" smtClean="0"/>
              <a:t> Base IMA Administrator (</a:t>
            </a:r>
            <a:r>
              <a:rPr lang="en-US" sz="1100" dirty="0" smtClean="0"/>
              <a:t>BIMAA), MSgt Jeffery Sturm, </a:t>
            </a:r>
            <a:r>
              <a:rPr lang="en-US" sz="1100" dirty="0" smtClean="0">
                <a:hlinkClick r:id="rId4"/>
              </a:rPr>
              <a:t>bimaa.pacom@us.af.mil</a:t>
            </a:r>
            <a:r>
              <a:rPr lang="en-US" sz="1100" dirty="0" smtClean="0"/>
              <a:t>, or 808-448-0677</a:t>
            </a:r>
            <a:endParaRPr lang="en-US" sz="1100" dirty="0" smtClean="0"/>
          </a:p>
          <a:p>
            <a:pPr lvl="1">
              <a:buFont typeface="Arial" pitchFamily="34" charset="0"/>
              <a:buChar char="•"/>
            </a:pPr>
            <a:endParaRPr lang="en-US" sz="1200" b="1" dirty="0" smtClean="0"/>
          </a:p>
          <a:p>
            <a:pPr lvl="1">
              <a:buFont typeface="Arial" pitchFamily="34" charset="0"/>
              <a:buChar char="•"/>
            </a:pPr>
            <a:r>
              <a:rPr lang="en-US" sz="1200" b="1" dirty="0" smtClean="0"/>
              <a:t>PACOM J115AF – Air Force Reserve Element</a:t>
            </a:r>
          </a:p>
          <a:p>
            <a:pPr lvl="2">
              <a:buFont typeface="Arial" pitchFamily="34" charset="0"/>
              <a:buChar char="•"/>
            </a:pPr>
            <a:r>
              <a:rPr lang="en-US" sz="1100" dirty="0" smtClean="0"/>
              <a:t> USAFR MPA Manager, MSgt </a:t>
            </a:r>
            <a:r>
              <a:rPr lang="en-US" sz="1100" dirty="0" smtClean="0"/>
              <a:t>Buasy Machado, </a:t>
            </a:r>
            <a:r>
              <a:rPr lang="en-US" sz="1100" dirty="0" smtClean="0">
                <a:hlinkClick r:id="rId5"/>
              </a:rPr>
              <a:t>buasy.machado@pacom.mil</a:t>
            </a:r>
            <a:r>
              <a:rPr lang="en-US" sz="1100" dirty="0" smtClean="0"/>
              <a:t> </a:t>
            </a:r>
            <a:r>
              <a:rPr lang="en-US" sz="1100" dirty="0" smtClean="0"/>
              <a:t>or </a:t>
            </a:r>
            <a:r>
              <a:rPr lang="en-US" sz="1100" dirty="0" smtClean="0"/>
              <a:t>808-477-8126</a:t>
            </a:r>
            <a:endParaRPr lang="en-US" sz="1100" dirty="0" smtClean="0"/>
          </a:p>
          <a:p>
            <a:pPr lvl="1"/>
            <a:endParaRPr lang="en-US" dirty="0" smtClean="0"/>
          </a:p>
          <a:p>
            <a:pPr lvl="1"/>
            <a:r>
              <a:rPr lang="en-US" dirty="0" smtClean="0"/>
              <a:t> </a:t>
            </a:r>
          </a:p>
          <a:p>
            <a:pPr lvl="1"/>
            <a:r>
              <a:rPr lang="en-US" dirty="0" smtClean="0"/>
              <a:t> </a:t>
            </a:r>
          </a:p>
        </p:txBody>
      </p:sp>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1666751" y="144375"/>
            <a:ext cx="7254871" cy="707886"/>
          </a:xfrm>
          <a:prstGeom prst="rect">
            <a:avLst/>
          </a:prstGeom>
          <a:noFill/>
        </p:spPr>
        <p:txBody>
          <a:bodyPr wrap="none" lIns="91440" tIns="45720" rIns="91440" bIns="45720">
            <a:spAutoFit/>
          </a:bodyPr>
          <a:lstStyle/>
          <a:p>
            <a:pPr algn="ctr"/>
            <a:r>
              <a:rPr lang="en-US" sz="4000" b="1"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Directorate Reserve Coordinators</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3" name="TextBox 22"/>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graphicFrame>
        <p:nvGraphicFramePr>
          <p:cNvPr id="28" name="Table 27"/>
          <p:cNvGraphicFramePr>
            <a:graphicFrameLocks noGrp="1"/>
          </p:cNvGraphicFramePr>
          <p:nvPr>
            <p:extLst>
              <p:ext uri="{D42A27DB-BD31-4B8C-83A1-F6EECF244321}">
                <p14:modId xmlns:p14="http://schemas.microsoft.com/office/powerpoint/2010/main" val="1994554094"/>
              </p:ext>
            </p:extLst>
          </p:nvPr>
        </p:nvGraphicFramePr>
        <p:xfrm>
          <a:off x="228600" y="1600035"/>
          <a:ext cx="8915400" cy="4876966"/>
        </p:xfrm>
        <a:graphic>
          <a:graphicData uri="http://schemas.openxmlformats.org/drawingml/2006/table">
            <a:tbl>
              <a:tblPr firstRow="1" bandRow="1">
                <a:tableStyleId>{5C22544A-7EE6-4342-B048-85BDC9FD1C3A}</a:tableStyleId>
              </a:tblPr>
              <a:tblGrid>
                <a:gridCol w="2165283"/>
                <a:gridCol w="1512858"/>
                <a:gridCol w="835574"/>
                <a:gridCol w="969863"/>
                <a:gridCol w="3431822"/>
              </a:tblGrid>
              <a:tr h="211984">
                <a:tc>
                  <a:txBody>
                    <a:bodyPr/>
                    <a:lstStyle/>
                    <a:p>
                      <a:pPr marL="0" marR="0" algn="ctr">
                        <a:spcBef>
                          <a:spcPts val="0"/>
                        </a:spcBef>
                        <a:spcAft>
                          <a:spcPts val="0"/>
                        </a:spcAft>
                      </a:pPr>
                      <a:r>
                        <a:rPr lang="en-US" sz="1000" b="1" dirty="0">
                          <a:solidFill>
                            <a:schemeClr val="tx1"/>
                          </a:solidFill>
                          <a:latin typeface="Arial"/>
                          <a:ea typeface="Times New Roman"/>
                          <a:cs typeface="Times New Roman"/>
                        </a:rPr>
                        <a:t>DIRECTORATE</a:t>
                      </a:r>
                      <a:endParaRPr lang="en-US" sz="1200" dirty="0">
                        <a:solidFill>
                          <a:schemeClr val="tx1"/>
                        </a:solidFill>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b="1" kern="0" dirty="0">
                          <a:solidFill>
                            <a:schemeClr val="tx1"/>
                          </a:solidFill>
                          <a:latin typeface="Arial"/>
                          <a:ea typeface="Times New Roman"/>
                          <a:cs typeface="Times New Roman"/>
                        </a:rPr>
                        <a:t>COORDINATOR / POC</a:t>
                      </a:r>
                      <a:endParaRPr lang="en-US" sz="1100" b="1" kern="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b="1">
                          <a:solidFill>
                            <a:schemeClr val="tx1"/>
                          </a:solidFill>
                          <a:latin typeface="Arial"/>
                          <a:ea typeface="Times New Roman"/>
                          <a:cs typeface="Times New Roman"/>
                        </a:rPr>
                        <a:t>PHONE #</a:t>
                      </a:r>
                      <a:endParaRPr lang="en-US" sz="1200">
                        <a:solidFill>
                          <a:schemeClr val="tx1"/>
                        </a:solidFill>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b="1">
                          <a:solidFill>
                            <a:schemeClr val="tx1"/>
                          </a:solidFill>
                          <a:latin typeface="Arial"/>
                          <a:ea typeface="Times New Roman"/>
                          <a:cs typeface="Times New Roman"/>
                        </a:rPr>
                        <a:t>FAX #</a:t>
                      </a:r>
                      <a:endParaRPr lang="en-US" sz="1200">
                        <a:solidFill>
                          <a:schemeClr val="tx1"/>
                        </a:solidFill>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b="1" dirty="0">
                          <a:solidFill>
                            <a:schemeClr val="tx1"/>
                          </a:solidFill>
                          <a:latin typeface="Arial"/>
                          <a:ea typeface="Times New Roman"/>
                          <a:cs typeface="Times New Roman"/>
                        </a:rPr>
                        <a:t>EMAIL ADDRESS(ES)</a:t>
                      </a:r>
                      <a:endParaRPr lang="en-US" sz="1200" dirty="0">
                        <a:solidFill>
                          <a:schemeClr val="tx1"/>
                        </a:solidFill>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5636">
                <a:tc>
                  <a:txBody>
                    <a:bodyPr/>
                    <a:lstStyle/>
                    <a:p>
                      <a:pPr marL="0" marR="0" algn="l">
                        <a:spcBef>
                          <a:spcPts val="0"/>
                        </a:spcBef>
                        <a:spcAft>
                          <a:spcPts val="0"/>
                        </a:spcAft>
                      </a:pPr>
                      <a:r>
                        <a:rPr lang="en-US" sz="900">
                          <a:latin typeface="Arial"/>
                          <a:ea typeface="Times New Roman"/>
                          <a:cs typeface="Times New Roman"/>
                        </a:rPr>
                        <a:t>J0</a:t>
                      </a:r>
                      <a:endParaRPr lang="en-US" sz="1200">
                        <a:latin typeface="Courier New"/>
                        <a:ea typeface="Times New Roman"/>
                        <a:cs typeface="Times New Roman"/>
                      </a:endParaRPr>
                    </a:p>
                    <a:p>
                      <a:pPr marL="0" marR="0" algn="l">
                        <a:spcBef>
                          <a:spcPts val="0"/>
                        </a:spcBef>
                        <a:spcAft>
                          <a:spcPts val="0"/>
                        </a:spcAft>
                      </a:pPr>
                      <a:r>
                        <a:rPr lang="en-US" sz="900">
                          <a:latin typeface="Arial"/>
                          <a:ea typeface="Times New Roman"/>
                          <a:cs typeface="Times New Roman"/>
                        </a:rPr>
                        <a:t>J06</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dirty="0">
                          <a:latin typeface="Arial"/>
                          <a:ea typeface="Times New Roman"/>
                          <a:cs typeface="Times New Roman"/>
                        </a:rPr>
                        <a:t>MAJ </a:t>
                      </a:r>
                      <a:r>
                        <a:rPr lang="en-US" sz="900" dirty="0" smtClean="0">
                          <a:latin typeface="Arial"/>
                          <a:ea typeface="Times New Roman"/>
                          <a:cs typeface="Times New Roman"/>
                        </a:rPr>
                        <a:t>Smith</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SSG Gooden</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LSC </a:t>
                      </a:r>
                      <a:r>
                        <a:rPr lang="en-US" sz="900" dirty="0" err="1">
                          <a:latin typeface="Arial"/>
                          <a:ea typeface="Times New Roman"/>
                          <a:cs typeface="Times New Roman"/>
                        </a:rPr>
                        <a:t>Moise</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1SG Blanco</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YNC Batten</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a:latin typeface="Arial"/>
                          <a:ea typeface="Times New Roman"/>
                          <a:cs typeface="Times New Roman"/>
                        </a:rPr>
                        <a:t>477-8040</a:t>
                      </a:r>
                      <a:endParaRPr lang="en-US" sz="1200">
                        <a:latin typeface="Courier New"/>
                        <a:ea typeface="Times New Roman"/>
                        <a:cs typeface="Times New Roman"/>
                      </a:endParaRPr>
                    </a:p>
                    <a:p>
                      <a:pPr marL="0" marR="0" algn="l">
                        <a:spcBef>
                          <a:spcPts val="0"/>
                        </a:spcBef>
                        <a:spcAft>
                          <a:spcPts val="0"/>
                        </a:spcAft>
                      </a:pPr>
                      <a:r>
                        <a:rPr lang="en-US" sz="900">
                          <a:latin typeface="Arial"/>
                          <a:ea typeface="Times New Roman"/>
                          <a:cs typeface="Times New Roman"/>
                        </a:rPr>
                        <a:t>477-1341</a:t>
                      </a:r>
                      <a:endParaRPr lang="en-US" sz="1200">
                        <a:latin typeface="Courier New"/>
                        <a:ea typeface="Times New Roman"/>
                        <a:cs typeface="Times New Roman"/>
                      </a:endParaRPr>
                    </a:p>
                    <a:p>
                      <a:pPr marL="0" marR="0" algn="l">
                        <a:spcBef>
                          <a:spcPts val="0"/>
                        </a:spcBef>
                        <a:spcAft>
                          <a:spcPts val="0"/>
                        </a:spcAft>
                      </a:pPr>
                      <a:r>
                        <a:rPr lang="en-US" sz="900">
                          <a:latin typeface="Arial"/>
                          <a:ea typeface="Times New Roman"/>
                          <a:cs typeface="Times New Roman"/>
                        </a:rPr>
                        <a:t>477-9328</a:t>
                      </a:r>
                      <a:endParaRPr lang="en-US" sz="1200">
                        <a:latin typeface="Courier New"/>
                        <a:ea typeface="Times New Roman"/>
                        <a:cs typeface="Times New Roman"/>
                      </a:endParaRPr>
                    </a:p>
                    <a:p>
                      <a:pPr marL="0" marR="0" algn="l">
                        <a:spcBef>
                          <a:spcPts val="0"/>
                        </a:spcBef>
                        <a:spcAft>
                          <a:spcPts val="0"/>
                        </a:spcAft>
                      </a:pPr>
                      <a:r>
                        <a:rPr lang="en-US" sz="900">
                          <a:latin typeface="Arial"/>
                          <a:ea typeface="Times New Roman"/>
                          <a:cs typeface="Times New Roman"/>
                        </a:rPr>
                        <a:t>477-7797</a:t>
                      </a:r>
                      <a:endParaRPr lang="en-US" sz="1200">
                        <a:latin typeface="Courier New"/>
                        <a:ea typeface="Times New Roman"/>
                        <a:cs typeface="Times New Roman"/>
                      </a:endParaRPr>
                    </a:p>
                    <a:p>
                      <a:pPr marL="0" marR="0" algn="l">
                        <a:spcBef>
                          <a:spcPts val="0"/>
                        </a:spcBef>
                        <a:spcAft>
                          <a:spcPts val="0"/>
                        </a:spcAft>
                      </a:pPr>
                      <a:r>
                        <a:rPr lang="en-US" sz="900">
                          <a:latin typeface="Arial"/>
                          <a:ea typeface="Times New Roman"/>
                          <a:cs typeface="Times New Roman"/>
                        </a:rPr>
                        <a:t>477-7692</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a:latin typeface="Arial"/>
                          <a:ea typeface="Times New Roman"/>
                          <a:cs typeface="Times New Roman"/>
                        </a:rPr>
                        <a:t>477-6247</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u="sng" dirty="0" smtClean="0">
                          <a:solidFill>
                            <a:srgbClr val="0000FF"/>
                          </a:solidFill>
                          <a:latin typeface="Arial"/>
                          <a:ea typeface="Times New Roman"/>
                          <a:cs typeface="Arial"/>
                          <a:hlinkClick r:id="rId3"/>
                        </a:rPr>
                        <a:t>Jennifer.l.smith11@pacom.mil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4"/>
                        </a:rPr>
                        <a:t>jaguetta.gooden@pacom.mil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5"/>
                        </a:rPr>
                        <a:t>mackenson.moise@pacom.mil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6"/>
                        </a:rPr>
                        <a:t>edwardo.blanco@pacom.mil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7"/>
                        </a:rPr>
                        <a:t>william.batten@pacom.mil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17148">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PACOM </a:t>
                      </a:r>
                      <a:r>
                        <a:rPr lang="en-US" sz="900" dirty="0">
                          <a:latin typeface="Arial"/>
                          <a:ea typeface="Times New Roman"/>
                          <a:cs typeface="Times New Roman"/>
                        </a:rPr>
                        <a:t>JIOC</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(JICPAC &amp; J2 Reserve Mgt combined)</a:t>
                      </a:r>
                      <a:endParaRPr lang="en-US" sz="1200" dirty="0">
                        <a:latin typeface="Courier New"/>
                        <a:ea typeface="Times New Roman"/>
                        <a:cs typeface="Times New Roman"/>
                      </a:endParaRPr>
                    </a:p>
                    <a:p>
                      <a:pPr marL="0" marR="0" algn="l">
                        <a:spcBef>
                          <a:spcPts val="0"/>
                        </a:spcBef>
                        <a:spcAft>
                          <a:spcPts val="0"/>
                        </a:spcAft>
                      </a:pPr>
                      <a:r>
                        <a:rPr lang="en-US" sz="900" b="1" dirty="0">
                          <a:latin typeface="Arial"/>
                          <a:ea typeface="Times New Roman"/>
                          <a:cs typeface="Times New Roman"/>
                        </a:rPr>
                        <a:t>W13BAA / W8H4AA</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UIC: 68389</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LTC </a:t>
                      </a:r>
                      <a:r>
                        <a:rPr lang="en-US" sz="900" dirty="0">
                          <a:latin typeface="Arial"/>
                          <a:ea typeface="Times New Roman"/>
                          <a:cs typeface="Times New Roman"/>
                        </a:rPr>
                        <a:t>Kisner</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Mr. Joel </a:t>
                      </a:r>
                      <a:r>
                        <a:rPr lang="en-US" sz="900" dirty="0" err="1" smtClean="0">
                          <a:latin typeface="Arial"/>
                          <a:ea typeface="Times New Roman"/>
                          <a:cs typeface="Times New Roman"/>
                        </a:rPr>
                        <a:t>Omilda</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473-6033</a:t>
                      </a:r>
                      <a:endParaRPr lang="en-US" sz="1200" dirty="0">
                        <a:latin typeface="Courier New"/>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473-6061</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473-7203</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Arial"/>
                        <a:hlinkClick r:id="rId8"/>
                      </a:endParaRPr>
                    </a:p>
                    <a:p>
                      <a:pPr marL="0" marR="0" algn="l">
                        <a:spcBef>
                          <a:spcPts val="0"/>
                        </a:spcBef>
                        <a:spcAft>
                          <a:spcPts val="0"/>
                        </a:spcAft>
                      </a:pPr>
                      <a:r>
                        <a:rPr lang="en-US" sz="900" u="sng" dirty="0" smtClean="0">
                          <a:solidFill>
                            <a:srgbClr val="0000FF"/>
                          </a:solidFill>
                          <a:latin typeface="Arial"/>
                          <a:ea typeface="Times New Roman"/>
                          <a:cs typeface="Arial"/>
                          <a:hlinkClick r:id="rId8"/>
                        </a:rPr>
                        <a:t>steven.kisner@dodiis.mil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9"/>
                        </a:rPr>
                        <a:t>joel.omilda@dodiis.mil</a:t>
                      </a:r>
                      <a:r>
                        <a:rPr lang="en-US" sz="900" dirty="0">
                          <a:solidFill>
                            <a:srgbClr val="0000FF"/>
                          </a:solidFill>
                          <a:latin typeface="Arial"/>
                          <a:ea typeface="Times New Roman"/>
                          <a:cs typeface="Times New Roman"/>
                        </a:rPr>
                        <a:t> </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1491">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DET </a:t>
                      </a:r>
                      <a:r>
                        <a:rPr lang="en-US" sz="900" dirty="0">
                          <a:latin typeface="Arial"/>
                          <a:ea typeface="Times New Roman"/>
                          <a:cs typeface="Times New Roman"/>
                        </a:rPr>
                        <a:t>101</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CDR </a:t>
                      </a:r>
                      <a:r>
                        <a:rPr lang="en-US" sz="900" dirty="0">
                          <a:latin typeface="Arial"/>
                          <a:ea typeface="Times New Roman"/>
                          <a:cs typeface="Times New Roman"/>
                        </a:rPr>
                        <a:t>Eberly</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Arial"/>
                        <a:hlinkClick r:id="rId10"/>
                      </a:endParaRPr>
                    </a:p>
                    <a:p>
                      <a:pPr marL="0" marR="0" algn="l">
                        <a:spcBef>
                          <a:spcPts val="0"/>
                        </a:spcBef>
                        <a:spcAft>
                          <a:spcPts val="0"/>
                        </a:spcAft>
                      </a:pPr>
                      <a:r>
                        <a:rPr lang="en-US" sz="900" u="sng" dirty="0" smtClean="0">
                          <a:solidFill>
                            <a:srgbClr val="0000FF"/>
                          </a:solidFill>
                          <a:latin typeface="Arial"/>
                          <a:ea typeface="Times New Roman"/>
                          <a:cs typeface="Arial"/>
                          <a:hlinkClick r:id="rId10"/>
                        </a:rPr>
                        <a:t>george.eberly@navy.mil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1491">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J3</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dirty="0">
                          <a:latin typeface="Arial"/>
                          <a:ea typeface="Times New Roman"/>
                          <a:cs typeface="Times New Roman"/>
                        </a:rPr>
                        <a:t> </a:t>
                      </a: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Ms</a:t>
                      </a:r>
                      <a:r>
                        <a:rPr lang="en-US" sz="900" dirty="0">
                          <a:latin typeface="Arial"/>
                          <a:ea typeface="Times New Roman"/>
                          <a:cs typeface="Times New Roman"/>
                        </a:rPr>
                        <a:t>. </a:t>
                      </a:r>
                      <a:r>
                        <a:rPr lang="en-US" sz="900" dirty="0" err="1">
                          <a:latin typeface="Arial"/>
                          <a:ea typeface="Times New Roman"/>
                          <a:cs typeface="Times New Roman"/>
                        </a:rPr>
                        <a:t>Kassy</a:t>
                      </a:r>
                      <a:r>
                        <a:rPr lang="en-US" sz="900" dirty="0">
                          <a:latin typeface="Arial"/>
                          <a:ea typeface="Times New Roman"/>
                          <a:cs typeface="Times New Roman"/>
                        </a:rPr>
                        <a:t> </a:t>
                      </a:r>
                      <a:r>
                        <a:rPr lang="en-US" sz="900" dirty="0" smtClean="0">
                          <a:latin typeface="Arial"/>
                          <a:ea typeface="Times New Roman"/>
                          <a:cs typeface="Times New Roman"/>
                        </a:rPr>
                        <a:t>Correa</a:t>
                      </a:r>
                    </a:p>
                    <a:p>
                      <a:pPr marL="0" marR="0" algn="l">
                        <a:spcBef>
                          <a:spcPts val="0"/>
                        </a:spcBef>
                        <a:spcAft>
                          <a:spcPts val="0"/>
                        </a:spcAft>
                      </a:pPr>
                      <a:r>
                        <a:rPr lang="en-US" sz="900" dirty="0" smtClean="0">
                          <a:latin typeface="Arial"/>
                          <a:ea typeface="Times New Roman"/>
                          <a:cs typeface="Times New Roman"/>
                        </a:rPr>
                        <a:t>Ms. Constance</a:t>
                      </a:r>
                      <a:r>
                        <a:rPr lang="en-US" sz="900" baseline="0" dirty="0" smtClean="0">
                          <a:latin typeface="Arial"/>
                          <a:ea typeface="Times New Roman"/>
                          <a:cs typeface="Times New Roman"/>
                        </a:rPr>
                        <a:t> Stephan</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477-9376</a:t>
                      </a:r>
                    </a:p>
                    <a:p>
                      <a:pPr marL="0" marR="0" algn="l">
                        <a:spcBef>
                          <a:spcPts val="0"/>
                        </a:spcBef>
                        <a:spcAft>
                          <a:spcPts val="0"/>
                        </a:spcAft>
                      </a:pPr>
                      <a:r>
                        <a:rPr lang="en-US" sz="900" dirty="0" smtClean="0">
                          <a:latin typeface="Arial"/>
                          <a:ea typeface="Times New Roman"/>
                          <a:cs typeface="Times New Roman"/>
                        </a:rPr>
                        <a:t>477-9731</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477-9087</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Arial"/>
                        <a:hlinkClick r:id="rId11"/>
                      </a:endParaRPr>
                    </a:p>
                    <a:p>
                      <a:pPr marL="0" marR="0" algn="l">
                        <a:spcBef>
                          <a:spcPts val="0"/>
                        </a:spcBef>
                        <a:spcAft>
                          <a:spcPts val="0"/>
                        </a:spcAft>
                      </a:pPr>
                      <a:r>
                        <a:rPr lang="en-US" sz="900" u="sng" dirty="0" smtClean="0">
                          <a:solidFill>
                            <a:srgbClr val="0000FF"/>
                          </a:solidFill>
                          <a:latin typeface="Arial"/>
                          <a:ea typeface="Times New Roman"/>
                          <a:cs typeface="Arial"/>
                          <a:hlinkClick r:id="rId12"/>
                        </a:rPr>
                        <a:t>kassy.correa@pacom.mil</a:t>
                      </a:r>
                      <a:endParaRPr lang="en-US" sz="900" u="sng" dirty="0" smtClean="0">
                        <a:solidFill>
                          <a:srgbClr val="0000FF"/>
                        </a:solidFill>
                        <a:latin typeface="Arial"/>
                        <a:ea typeface="Times New Roman"/>
                        <a:cs typeface="Arial"/>
                      </a:endParaRPr>
                    </a:p>
                    <a:p>
                      <a:pPr marL="0" marR="0" algn="l">
                        <a:spcBef>
                          <a:spcPts val="0"/>
                        </a:spcBef>
                        <a:spcAft>
                          <a:spcPts val="0"/>
                        </a:spcAft>
                      </a:pPr>
                      <a:r>
                        <a:rPr lang="en-US" sz="900" u="sng" dirty="0" smtClean="0">
                          <a:solidFill>
                            <a:srgbClr val="0000FF"/>
                          </a:solidFill>
                          <a:latin typeface="Arial"/>
                          <a:ea typeface="Times New Roman"/>
                          <a:cs typeface="Arial"/>
                        </a:rPr>
                        <a:t>Constance.stephan@pacom.mil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777">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J4 </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Sgt Gaspar</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TSgt Irwin</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477-9181</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477-7407</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a:latin typeface="Arial"/>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Times New Roman"/>
                        <a:hlinkClick r:id="rId13"/>
                      </a:endParaRPr>
                    </a:p>
                    <a:p>
                      <a:pPr marL="0" marR="0" algn="l">
                        <a:spcBef>
                          <a:spcPts val="0"/>
                        </a:spcBef>
                        <a:spcAft>
                          <a:spcPts val="0"/>
                        </a:spcAft>
                      </a:pPr>
                      <a:r>
                        <a:rPr lang="en-US" sz="900" u="sng" dirty="0" smtClean="0">
                          <a:solidFill>
                            <a:srgbClr val="0000FF"/>
                          </a:solidFill>
                          <a:latin typeface="Arial"/>
                          <a:ea typeface="Times New Roman"/>
                          <a:cs typeface="Times New Roman"/>
                          <a:hlinkClick r:id="rId13"/>
                        </a:rPr>
                        <a:t>Nathan.gaspar@pacom.mil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Arial"/>
                          <a:hlinkClick r:id="rId14"/>
                        </a:rPr>
                        <a:t>arika.irwin@pacom.mil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1491">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J5</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SSG </a:t>
                      </a:r>
                      <a:r>
                        <a:rPr lang="en-US" sz="900" dirty="0" err="1" smtClean="0">
                          <a:latin typeface="Arial"/>
                          <a:ea typeface="Times New Roman"/>
                          <a:cs typeface="Times New Roman"/>
                        </a:rPr>
                        <a:t>Shinaberger</a:t>
                      </a: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YN2</a:t>
                      </a:r>
                      <a:r>
                        <a:rPr lang="en-US" sz="900" baseline="0" dirty="0" smtClean="0">
                          <a:latin typeface="Arial"/>
                          <a:ea typeface="Times New Roman"/>
                          <a:cs typeface="Times New Roman"/>
                        </a:rPr>
                        <a:t> Kelsey</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477-7545</a:t>
                      </a:r>
                      <a:endParaRPr lang="en-US" sz="1200" dirty="0">
                        <a:latin typeface="Courier New"/>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477-7379</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477-3491</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Arial"/>
                        <a:hlinkClick r:id="rId15"/>
                      </a:endParaRPr>
                    </a:p>
                    <a:p>
                      <a:pPr marL="0" marR="0" algn="l">
                        <a:spcBef>
                          <a:spcPts val="0"/>
                        </a:spcBef>
                        <a:spcAft>
                          <a:spcPts val="0"/>
                        </a:spcAft>
                      </a:pPr>
                      <a:r>
                        <a:rPr lang="en-US" sz="900" u="sng" dirty="0" smtClean="0">
                          <a:solidFill>
                            <a:srgbClr val="0000FF"/>
                          </a:solidFill>
                          <a:latin typeface="Arial"/>
                          <a:ea typeface="Times New Roman"/>
                          <a:cs typeface="Arial"/>
                          <a:hlinkClick r:id="rId15"/>
                        </a:rPr>
                        <a:t>brian.shinaberger@pacom.mil</a:t>
                      </a:r>
                      <a:endParaRPr lang="en-US" sz="1200" dirty="0">
                        <a:latin typeface="Courier New"/>
                        <a:ea typeface="Times New Roman"/>
                        <a:cs typeface="Times New Roman"/>
                      </a:endParaRPr>
                    </a:p>
                    <a:p>
                      <a:pPr marL="0" marR="0" algn="l">
                        <a:spcBef>
                          <a:spcPts val="0"/>
                        </a:spcBef>
                        <a:spcAft>
                          <a:spcPts val="0"/>
                        </a:spcAft>
                      </a:pPr>
                      <a:r>
                        <a:rPr lang="en-US" sz="900" u="sng" dirty="0" smtClean="0">
                          <a:solidFill>
                            <a:srgbClr val="0000FF"/>
                          </a:solidFill>
                          <a:latin typeface="Arial"/>
                          <a:ea typeface="Times New Roman"/>
                          <a:cs typeface="Arial"/>
                          <a:hlinkClick r:id="rId16"/>
                        </a:rPr>
                        <a:t>Laura.kelsey@pacom.mil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777">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J6 </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ITCS </a:t>
                      </a:r>
                      <a:r>
                        <a:rPr lang="en-US" sz="900" dirty="0" smtClean="0">
                          <a:latin typeface="Arial"/>
                          <a:ea typeface="Times New Roman"/>
                          <a:cs typeface="Times New Roman"/>
                        </a:rPr>
                        <a:t>Garcia</a:t>
                      </a:r>
                    </a:p>
                    <a:p>
                      <a:pPr marL="0" marR="0" algn="l">
                        <a:spcBef>
                          <a:spcPts val="0"/>
                        </a:spcBef>
                        <a:spcAft>
                          <a:spcPts val="0"/>
                        </a:spcAft>
                      </a:pPr>
                      <a:r>
                        <a:rPr lang="en-US" sz="900" dirty="0" smtClean="0">
                          <a:latin typeface="Arial"/>
                          <a:ea typeface="Times New Roman"/>
                          <a:cs typeface="Times New Roman"/>
                        </a:rPr>
                        <a:t>Kristina </a:t>
                      </a:r>
                      <a:r>
                        <a:rPr lang="en-US" sz="900" dirty="0" err="1" smtClean="0">
                          <a:latin typeface="Arial"/>
                          <a:ea typeface="Times New Roman"/>
                          <a:cs typeface="Times New Roman"/>
                        </a:rPr>
                        <a:t>Kleyer</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477-8023</a:t>
                      </a:r>
                    </a:p>
                    <a:p>
                      <a:pPr marL="0" marR="0" algn="l">
                        <a:spcBef>
                          <a:spcPts val="0"/>
                        </a:spcBef>
                        <a:spcAft>
                          <a:spcPts val="0"/>
                        </a:spcAft>
                      </a:pPr>
                      <a:r>
                        <a:rPr lang="en-US" sz="900" dirty="0" smtClean="0">
                          <a:latin typeface="Arial"/>
                          <a:ea typeface="Times New Roman"/>
                          <a:cs typeface="Times New Roman"/>
                        </a:rPr>
                        <a:t>477-8006</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477-3120</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Arial"/>
                        <a:hlinkClick r:id="rId17"/>
                      </a:endParaRPr>
                    </a:p>
                    <a:p>
                      <a:pPr marL="0" marR="0" algn="l">
                        <a:spcBef>
                          <a:spcPts val="0"/>
                        </a:spcBef>
                        <a:spcAft>
                          <a:spcPts val="0"/>
                        </a:spcAft>
                      </a:pPr>
                      <a:r>
                        <a:rPr lang="en-US" sz="900" u="sng" dirty="0" smtClean="0">
                          <a:solidFill>
                            <a:srgbClr val="0000FF"/>
                          </a:solidFill>
                          <a:latin typeface="Arial"/>
                          <a:ea typeface="Times New Roman"/>
                          <a:cs typeface="Arial"/>
                          <a:hlinkClick r:id="rId17"/>
                        </a:rPr>
                        <a:t>jose.garcia@pacom.mil</a:t>
                      </a:r>
                      <a:endParaRPr lang="en-US" sz="900" u="sng" dirty="0" smtClean="0">
                        <a:solidFill>
                          <a:srgbClr val="0000FF"/>
                        </a:solidFill>
                        <a:latin typeface="Arial"/>
                        <a:ea typeface="Times New Roman"/>
                        <a:cs typeface="Arial"/>
                      </a:endParaRPr>
                    </a:p>
                    <a:p>
                      <a:pPr marL="0" marR="0" algn="l">
                        <a:spcBef>
                          <a:spcPts val="0"/>
                        </a:spcBef>
                        <a:spcAft>
                          <a:spcPts val="0"/>
                        </a:spcAft>
                      </a:pPr>
                      <a:r>
                        <a:rPr lang="en-US" sz="900" u="sng" dirty="0" smtClean="0">
                          <a:solidFill>
                            <a:srgbClr val="0000FF"/>
                          </a:solidFill>
                          <a:latin typeface="Arial"/>
                          <a:ea typeface="Times New Roman"/>
                          <a:cs typeface="Arial"/>
                        </a:rPr>
                        <a:t>Kristina.kleyer@pacom.mil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1491">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J7</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Ms</a:t>
                      </a:r>
                      <a:r>
                        <a:rPr lang="en-US" sz="900" dirty="0">
                          <a:latin typeface="Arial"/>
                          <a:ea typeface="Times New Roman"/>
                          <a:cs typeface="Times New Roman"/>
                        </a:rPr>
                        <a:t>. Van </a:t>
                      </a:r>
                      <a:r>
                        <a:rPr lang="en-US" sz="900" dirty="0" err="1">
                          <a:latin typeface="Arial"/>
                          <a:ea typeface="Times New Roman"/>
                          <a:cs typeface="Times New Roman"/>
                        </a:rPr>
                        <a:t>Meerten</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Ms.  Stephan </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477-9699</a:t>
                      </a:r>
                      <a:endParaRPr lang="en-US" sz="1200" dirty="0">
                        <a:latin typeface="Courier New"/>
                        <a:ea typeface="Times New Roman"/>
                        <a:cs typeface="Times New Roman"/>
                      </a:endParaRPr>
                    </a:p>
                    <a:p>
                      <a:pPr marL="0" marR="0" algn="l">
                        <a:spcBef>
                          <a:spcPts val="0"/>
                        </a:spcBef>
                        <a:spcAft>
                          <a:spcPts val="0"/>
                        </a:spcAft>
                      </a:pPr>
                      <a:r>
                        <a:rPr lang="en-US" sz="900" dirty="0">
                          <a:latin typeface="Arial"/>
                          <a:ea typeface="Times New Roman"/>
                          <a:cs typeface="Times New Roman"/>
                        </a:rPr>
                        <a:t>477-9334</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dirty="0" smtClean="0">
                        <a:latin typeface="Arial"/>
                        <a:ea typeface="Times New Roman"/>
                        <a:cs typeface="Times New Roman"/>
                      </a:endParaRPr>
                    </a:p>
                    <a:p>
                      <a:pPr marL="0" marR="0" algn="l">
                        <a:spcBef>
                          <a:spcPts val="0"/>
                        </a:spcBef>
                        <a:spcAft>
                          <a:spcPts val="0"/>
                        </a:spcAft>
                      </a:pPr>
                      <a:r>
                        <a:rPr lang="en-US" sz="900" dirty="0" smtClean="0">
                          <a:latin typeface="Arial"/>
                          <a:ea typeface="Times New Roman"/>
                          <a:cs typeface="Times New Roman"/>
                        </a:rPr>
                        <a:t>477-9290</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endParaRPr lang="en-US" sz="900" u="sng" dirty="0" smtClean="0">
                        <a:solidFill>
                          <a:srgbClr val="0000FF"/>
                        </a:solidFill>
                        <a:latin typeface="Arial"/>
                        <a:ea typeface="Times New Roman"/>
                        <a:cs typeface="Times New Roman"/>
                        <a:hlinkClick r:id="rId18"/>
                      </a:endParaRPr>
                    </a:p>
                    <a:p>
                      <a:pPr marL="0" marR="0" algn="l">
                        <a:spcBef>
                          <a:spcPts val="0"/>
                        </a:spcBef>
                        <a:spcAft>
                          <a:spcPts val="0"/>
                        </a:spcAft>
                      </a:pPr>
                      <a:r>
                        <a:rPr lang="en-US" sz="900" u="sng" dirty="0" smtClean="0">
                          <a:solidFill>
                            <a:srgbClr val="0000FF"/>
                          </a:solidFill>
                          <a:latin typeface="Arial"/>
                          <a:ea typeface="Times New Roman"/>
                          <a:cs typeface="Times New Roman"/>
                          <a:hlinkClick r:id="rId18"/>
                        </a:rPr>
                        <a:t>katherine.vanmeerten@pacom.mil</a:t>
                      </a:r>
                      <a:endParaRPr lang="en-US" sz="1200" dirty="0">
                        <a:latin typeface="Courier New"/>
                        <a:ea typeface="Times New Roman"/>
                        <a:cs typeface="Times New Roman"/>
                      </a:endParaRPr>
                    </a:p>
                    <a:p>
                      <a:pPr marL="0" marR="0" algn="l">
                        <a:spcBef>
                          <a:spcPts val="0"/>
                        </a:spcBef>
                        <a:spcAft>
                          <a:spcPts val="0"/>
                        </a:spcAft>
                      </a:pPr>
                      <a:r>
                        <a:rPr lang="en-US" sz="900" u="sng" dirty="0">
                          <a:solidFill>
                            <a:srgbClr val="0000FF"/>
                          </a:solidFill>
                          <a:latin typeface="Arial"/>
                          <a:ea typeface="Times New Roman"/>
                          <a:cs typeface="Times New Roman"/>
                          <a:hlinkClick r:id="rId19"/>
                        </a:rPr>
                        <a:t>leeann.stephan@pacom.mil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8516">
                <a:tc>
                  <a:txBody>
                    <a:bodyPr/>
                    <a:lstStyle/>
                    <a:p>
                      <a:pPr marL="0" marR="0" algn="l">
                        <a:spcBef>
                          <a:spcPts val="0"/>
                        </a:spcBef>
                        <a:spcAft>
                          <a:spcPts val="0"/>
                        </a:spcAft>
                      </a:pPr>
                      <a:r>
                        <a:rPr lang="en-US" sz="900">
                          <a:latin typeface="Arial"/>
                          <a:ea typeface="Times New Roman"/>
                          <a:cs typeface="Times New Roman"/>
                        </a:rPr>
                        <a:t>J8</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a:latin typeface="Arial"/>
                          <a:ea typeface="Times New Roman"/>
                          <a:cs typeface="Times New Roman"/>
                        </a:rPr>
                        <a:t>Mr. Ruggles</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a:latin typeface="Arial"/>
                          <a:ea typeface="Times New Roman"/>
                          <a:cs typeface="Times New Roman"/>
                        </a:rPr>
                        <a:t>477-0771</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a:latin typeface="Arial"/>
                          <a:ea typeface="Times New Roman"/>
                          <a:cs typeface="Times New Roman"/>
                        </a:rPr>
                        <a:t>477-0768</a:t>
                      </a:r>
                      <a:endParaRPr lang="en-US" sz="120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900" u="sng" dirty="0">
                          <a:solidFill>
                            <a:srgbClr val="0000FF"/>
                          </a:solidFill>
                          <a:latin typeface="Arial"/>
                          <a:ea typeface="Times New Roman"/>
                          <a:cs typeface="Times New Roman"/>
                          <a:hlinkClick r:id="rId20"/>
                        </a:rPr>
                        <a:t>kenneth.ruggles@pacom.mil</a:t>
                      </a:r>
                      <a:endParaRPr lang="en-US" sz="1200" dirty="0">
                        <a:latin typeface="Courier New"/>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3429000" y="152400"/>
            <a:ext cx="4091185" cy="707886"/>
          </a:xfrm>
          <a:prstGeom prst="rect">
            <a:avLst/>
          </a:prstGeom>
          <a:noFill/>
        </p:spPr>
        <p:txBody>
          <a:bodyPr wrap="none" lIns="91440" tIns="45720" rIns="91440" bIns="45720">
            <a:spAutoFit/>
          </a:bodyPr>
          <a:lstStyle/>
          <a:p>
            <a:pPr algn="ct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ADDITIONAL POCs</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533400" y="1565628"/>
            <a:ext cx="8001000" cy="5109091"/>
          </a:xfrm>
          <a:prstGeom prst="rect">
            <a:avLst/>
          </a:prstGeom>
          <a:noFill/>
        </p:spPr>
        <p:txBody>
          <a:bodyPr wrap="square" rtlCol="0">
            <a:spAutoFit/>
          </a:bodyPr>
          <a:lstStyle/>
          <a:p>
            <a:r>
              <a:rPr lang="en-US" sz="1400" b="1" u="sng" dirty="0" smtClean="0"/>
              <a:t>Army</a:t>
            </a:r>
          </a:p>
          <a:p>
            <a:r>
              <a:rPr lang="en-US" sz="1100" dirty="0" smtClean="0"/>
              <a:t>MILITARY MAIN DIRECTORY phone number:  (808)449-7110 </a:t>
            </a:r>
          </a:p>
          <a:p>
            <a:r>
              <a:rPr lang="en-US" sz="1100" dirty="0" smtClean="0"/>
              <a:t>Schofield Family Housing: (808)438-5063; Unaccompanied Housing: (808)839-2336 </a:t>
            </a:r>
          </a:p>
          <a:p>
            <a:r>
              <a:rPr lang="en-US" sz="1100" dirty="0" smtClean="0"/>
              <a:t>Schofield Temporary Lodging/Billeting: 1-800-490-9638 / 808-624-9650</a:t>
            </a:r>
          </a:p>
          <a:p>
            <a:r>
              <a:rPr lang="en-US" sz="1100" dirty="0" smtClean="0"/>
              <a:t>Tripler Lodging Facility: 808-839-2336 </a:t>
            </a:r>
          </a:p>
          <a:p>
            <a:r>
              <a:rPr lang="en-US" sz="1100" dirty="0" smtClean="0"/>
              <a:t>Schofield Relocation Readiness Program: 808-655-4227 </a:t>
            </a:r>
          </a:p>
          <a:p>
            <a:r>
              <a:rPr lang="en-US" sz="1100" dirty="0" smtClean="0"/>
              <a:t>Schofield Army Community Service: (808)655-2400 </a:t>
            </a:r>
          </a:p>
          <a:p>
            <a:r>
              <a:rPr lang="en-US" sz="1100" dirty="0" smtClean="0"/>
              <a:t>Schofield Child Care Center: (808)438-1151 </a:t>
            </a:r>
          </a:p>
          <a:p>
            <a:r>
              <a:rPr lang="en-US" sz="1100" dirty="0" smtClean="0"/>
              <a:t>Tripler Army Medical Center: (808)433-6661 </a:t>
            </a:r>
          </a:p>
          <a:p>
            <a:endParaRPr lang="en-US" sz="1200" dirty="0" smtClean="0"/>
          </a:p>
          <a:p>
            <a:r>
              <a:rPr lang="en-US" sz="1400" b="1" u="sng" dirty="0" smtClean="0"/>
              <a:t>Navy</a:t>
            </a:r>
          </a:p>
          <a:p>
            <a:r>
              <a:rPr lang="en-US" sz="1100" dirty="0" smtClean="0"/>
              <a:t>Navy Housing Communities: </a:t>
            </a:r>
            <a:r>
              <a:rPr lang="en-US" sz="1100" dirty="0" smtClean="0">
                <a:hlinkClick r:id="rId3"/>
              </a:rPr>
              <a:t>www.fcnavyhawaii.com</a:t>
            </a:r>
            <a:r>
              <a:rPr lang="en-US" sz="1100" dirty="0" smtClean="0"/>
              <a:t>, or (808) 474-1820</a:t>
            </a:r>
          </a:p>
          <a:p>
            <a:r>
              <a:rPr lang="en-US" sz="1100" dirty="0" smtClean="0"/>
              <a:t>Navy Lodge:  </a:t>
            </a:r>
            <a:r>
              <a:rPr lang="en-US" sz="1100" dirty="0" smtClean="0">
                <a:hlinkClick r:id="rId4"/>
              </a:rPr>
              <a:t>www.dodlodging.com</a:t>
            </a:r>
            <a:r>
              <a:rPr lang="en-US" sz="1100" dirty="0" smtClean="0"/>
              <a:t>, 1-800-NAVY-INN, or (808) 440-2290</a:t>
            </a:r>
          </a:p>
          <a:p>
            <a:r>
              <a:rPr lang="en-US" sz="1100" dirty="0" smtClean="0"/>
              <a:t>Navy Gateway Inns and Suites: Arizona Hall (808) 421-6113; Hale </a:t>
            </a:r>
            <a:r>
              <a:rPr lang="en-US" sz="1100" dirty="0" err="1" smtClean="0"/>
              <a:t>Alii</a:t>
            </a:r>
            <a:r>
              <a:rPr lang="en-US" sz="1100" dirty="0" smtClean="0"/>
              <a:t> (808) 473-4165; Lockwood Hall (808) 421-5400</a:t>
            </a:r>
          </a:p>
          <a:p>
            <a:r>
              <a:rPr lang="en-US" sz="1100" dirty="0" smtClean="0"/>
              <a:t>	                           </a:t>
            </a:r>
            <a:r>
              <a:rPr lang="en-US" sz="1100" dirty="0" err="1" smtClean="0"/>
              <a:t>Makalapa</a:t>
            </a:r>
            <a:r>
              <a:rPr lang="en-US" sz="1100" dirty="0" smtClean="0"/>
              <a:t> (808) 421-4911; Royal </a:t>
            </a:r>
            <a:r>
              <a:rPr lang="en-US" sz="1100" dirty="0" err="1" smtClean="0"/>
              <a:t>Alaka’i</a:t>
            </a:r>
            <a:r>
              <a:rPr lang="en-US" sz="1100" dirty="0" smtClean="0"/>
              <a:t> (808) 448-5400</a:t>
            </a:r>
          </a:p>
          <a:p>
            <a:r>
              <a:rPr lang="en-US" sz="1100" dirty="0" smtClean="0"/>
              <a:t>Child Care, CDC: (808) 471-5437</a:t>
            </a:r>
          </a:p>
          <a:p>
            <a:r>
              <a:rPr lang="en-US" sz="1100" dirty="0" smtClean="0"/>
              <a:t>Military and Family Services Center: (808) 474-1999</a:t>
            </a:r>
          </a:p>
          <a:p>
            <a:endParaRPr lang="en-US" sz="1200" dirty="0" smtClean="0"/>
          </a:p>
          <a:p>
            <a:r>
              <a:rPr lang="en-US" sz="1400" b="1" u="sng" dirty="0" smtClean="0"/>
              <a:t>Air Force</a:t>
            </a:r>
          </a:p>
          <a:p>
            <a:r>
              <a:rPr lang="en-US" sz="1100" dirty="0" err="1" smtClean="0"/>
              <a:t>Hickam</a:t>
            </a:r>
            <a:r>
              <a:rPr lang="en-US" sz="1100" dirty="0" smtClean="0"/>
              <a:t> Housing Communities: </a:t>
            </a:r>
            <a:r>
              <a:rPr lang="en-US" sz="1100" dirty="0" smtClean="0">
                <a:hlinkClick r:id="rId5"/>
              </a:rPr>
              <a:t>www.hickamcommunities.com</a:t>
            </a:r>
            <a:endParaRPr lang="en-US" sz="1100" dirty="0" smtClean="0"/>
          </a:p>
          <a:p>
            <a:r>
              <a:rPr lang="en-US" sz="1100" dirty="0" err="1" smtClean="0"/>
              <a:t>Hickam</a:t>
            </a:r>
            <a:r>
              <a:rPr lang="en-US" sz="1100" dirty="0" smtClean="0"/>
              <a:t> Child Care Main CDC: (808) 449-9880</a:t>
            </a:r>
          </a:p>
          <a:p>
            <a:r>
              <a:rPr lang="en-US" sz="1100" dirty="0" err="1" smtClean="0"/>
              <a:t>Hickam</a:t>
            </a:r>
            <a:r>
              <a:rPr lang="en-US" sz="1100" dirty="0" smtClean="0"/>
              <a:t> Child Care West CDC (808) 449-5230</a:t>
            </a:r>
          </a:p>
          <a:p>
            <a:r>
              <a:rPr lang="en-US" sz="1100" dirty="0" smtClean="0"/>
              <a:t>Airman and Family Readiness: (808) 449-0300</a:t>
            </a:r>
          </a:p>
          <a:p>
            <a:r>
              <a:rPr lang="en-US" sz="1100" dirty="0" smtClean="0"/>
              <a:t>Finance Office: (808) 449-0330</a:t>
            </a:r>
          </a:p>
          <a:p>
            <a:endParaRPr lang="en-US" dirty="0" smtClean="0"/>
          </a:p>
          <a:p>
            <a:r>
              <a:rPr lang="en-US" sz="1400" dirty="0" smtClean="0"/>
              <a:t>State Motor Vehicle Registration: (808) 768-3798 </a:t>
            </a:r>
          </a:p>
          <a:p>
            <a:r>
              <a:rPr lang="en-US" sz="1400" dirty="0" smtClean="0"/>
              <a:t>State Driver Licensing: (808) 532-7730  </a:t>
            </a:r>
          </a:p>
        </p:txBody>
      </p:sp>
      <p:sp>
        <p:nvSpPr>
          <p:cNvPr id="24" name="TextBox 23"/>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3"/>
          <p:cNvGrpSpPr>
            <a:grpSpLocks/>
          </p:cNvGrpSpPr>
          <p:nvPr/>
        </p:nvGrpSpPr>
        <p:grpSpPr bwMode="auto">
          <a:xfrm>
            <a:off x="233363" y="966788"/>
            <a:ext cx="8910637" cy="300037"/>
            <a:chOff x="471" y="690"/>
            <a:chExt cx="5016" cy="189"/>
          </a:xfrm>
        </p:grpSpPr>
        <p:grpSp>
          <p:nvGrpSpPr>
            <p:cNvPr id="5"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8"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9"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3581400" y="228600"/>
            <a:ext cx="2603661" cy="707886"/>
          </a:xfrm>
          <a:prstGeom prst="rect">
            <a:avLst/>
          </a:prstGeom>
          <a:noFill/>
        </p:spPr>
        <p:txBody>
          <a:bodyPr wrap="none" lIns="91440" tIns="45720" rIns="91440" bIns="45720">
            <a:spAutoFit/>
          </a:bodyPr>
          <a:lstStyle/>
          <a:p>
            <a:pPr algn="ct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Documents</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533400" y="1905000"/>
            <a:ext cx="8001000" cy="1754326"/>
          </a:xfrm>
          <a:prstGeom prst="rect">
            <a:avLst/>
          </a:prstGeom>
          <a:noFill/>
        </p:spPr>
        <p:txBody>
          <a:bodyPr wrap="square" rtlCol="0">
            <a:spAutoFit/>
          </a:bodyPr>
          <a:lstStyle/>
          <a:p>
            <a:pPr>
              <a:buFont typeface="Wingdings" pitchFamily="2" charset="2"/>
              <a:buChar char="v"/>
            </a:pPr>
            <a:r>
              <a:rPr lang="en-US" dirty="0"/>
              <a:t> </a:t>
            </a:r>
            <a:r>
              <a:rPr lang="en-US" dirty="0" smtClean="0"/>
              <a:t>Welcome Letter – To be sent prior to arrival by directorate reserve coordinator</a:t>
            </a:r>
          </a:p>
          <a:p>
            <a:pPr>
              <a:buFont typeface="Wingdings" pitchFamily="2" charset="2"/>
              <a:buChar char="v"/>
            </a:pPr>
            <a:r>
              <a:rPr lang="en-US" dirty="0"/>
              <a:t> </a:t>
            </a:r>
            <a:r>
              <a:rPr lang="en-US" dirty="0" smtClean="0"/>
              <a:t>PACOM Fact Sheet – To be sent prior to arrival by directorate reserve coordinator</a:t>
            </a:r>
          </a:p>
          <a:p>
            <a:pPr>
              <a:buFont typeface="Wingdings" pitchFamily="2" charset="2"/>
              <a:buChar char="v"/>
            </a:pPr>
            <a:r>
              <a:rPr lang="en-US" dirty="0"/>
              <a:t> </a:t>
            </a:r>
            <a:r>
              <a:rPr lang="en-US" dirty="0" smtClean="0"/>
              <a:t>Sponsorship Checklist – Duties of the Sponsor; submit weekly updates to J125</a:t>
            </a:r>
          </a:p>
          <a:p>
            <a:pPr>
              <a:buFont typeface="Wingdings" pitchFamily="2" charset="2"/>
              <a:buChar char="v"/>
            </a:pPr>
            <a:r>
              <a:rPr lang="en-US" dirty="0"/>
              <a:t> </a:t>
            </a:r>
            <a:r>
              <a:rPr lang="en-US" dirty="0" smtClean="0"/>
              <a:t>Member Questionnaire – To be filled out by new members; provided by sponsor</a:t>
            </a:r>
          </a:p>
          <a:p>
            <a:pPr>
              <a:buFont typeface="Wingdings" pitchFamily="2" charset="2"/>
              <a:buChar char="v"/>
            </a:pPr>
            <a:r>
              <a:rPr lang="en-US" dirty="0"/>
              <a:t> </a:t>
            </a:r>
            <a:r>
              <a:rPr lang="en-US" dirty="0" smtClean="0"/>
              <a:t>In processing Packet – Provided by reserve coordinator prior to arrival (please see 	                            next slide)</a:t>
            </a:r>
          </a:p>
        </p:txBody>
      </p:sp>
      <p:sp>
        <p:nvSpPr>
          <p:cNvPr id="24" name="TextBox 23"/>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233363" y="966788"/>
            <a:ext cx="8910637" cy="300037"/>
            <a:chOff x="471" y="690"/>
            <a:chExt cx="5016" cy="189"/>
          </a:xfrm>
        </p:grpSpPr>
        <p:grpSp>
          <p:nvGrpSpPr>
            <p:cNvPr id="3" name="Group 54"/>
            <p:cNvGrpSpPr>
              <a:grpSpLocks/>
            </p:cNvGrpSpPr>
            <p:nvPr/>
          </p:nvGrpSpPr>
          <p:grpSpPr bwMode="auto">
            <a:xfrm>
              <a:off x="5369" y="690"/>
              <a:ext cx="118" cy="189"/>
              <a:chOff x="5369" y="690"/>
              <a:chExt cx="118" cy="189"/>
            </a:xfrm>
          </p:grpSpPr>
          <p:sp>
            <p:nvSpPr>
              <p:cNvPr id="20" name="Rectangle 55"/>
              <p:cNvSpPr>
                <a:spLocks noChangeArrowheads="1"/>
              </p:cNvSpPr>
              <p:nvPr/>
            </p:nvSpPr>
            <p:spPr bwMode="auto">
              <a:xfrm>
                <a:off x="5459" y="690"/>
                <a:ext cx="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21" name="Rectangle 56"/>
              <p:cNvSpPr>
                <a:spLocks noChangeArrowheads="1"/>
              </p:cNvSpPr>
              <p:nvPr/>
            </p:nvSpPr>
            <p:spPr bwMode="auto">
              <a:xfrm>
                <a:off x="5369" y="690"/>
                <a:ext cx="5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4" name="Group 57"/>
            <p:cNvGrpSpPr>
              <a:grpSpLocks/>
            </p:cNvGrpSpPr>
            <p:nvPr/>
          </p:nvGrpSpPr>
          <p:grpSpPr bwMode="auto">
            <a:xfrm>
              <a:off x="5074" y="690"/>
              <a:ext cx="251" cy="189"/>
              <a:chOff x="5074" y="690"/>
              <a:chExt cx="251" cy="189"/>
            </a:xfrm>
          </p:grpSpPr>
          <p:sp>
            <p:nvSpPr>
              <p:cNvPr id="18" name="Rectangle 58"/>
              <p:cNvSpPr>
                <a:spLocks noChangeArrowheads="1"/>
              </p:cNvSpPr>
              <p:nvPr/>
            </p:nvSpPr>
            <p:spPr bwMode="auto">
              <a:xfrm>
                <a:off x="5236" y="690"/>
                <a:ext cx="89"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9" name="Rectangle 59"/>
              <p:cNvSpPr>
                <a:spLocks noChangeArrowheads="1"/>
              </p:cNvSpPr>
              <p:nvPr/>
            </p:nvSpPr>
            <p:spPr bwMode="auto">
              <a:xfrm>
                <a:off x="5074" y="690"/>
                <a:ext cx="120"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5" name="Group 60"/>
            <p:cNvGrpSpPr>
              <a:grpSpLocks/>
            </p:cNvGrpSpPr>
            <p:nvPr/>
          </p:nvGrpSpPr>
          <p:grpSpPr bwMode="auto">
            <a:xfrm>
              <a:off x="4667" y="690"/>
              <a:ext cx="367" cy="189"/>
              <a:chOff x="4667" y="690"/>
              <a:chExt cx="367" cy="189"/>
            </a:xfrm>
          </p:grpSpPr>
          <p:sp>
            <p:nvSpPr>
              <p:cNvPr id="16" name="Rectangle 61"/>
              <p:cNvSpPr>
                <a:spLocks noChangeArrowheads="1"/>
              </p:cNvSpPr>
              <p:nvPr/>
            </p:nvSpPr>
            <p:spPr bwMode="auto">
              <a:xfrm>
                <a:off x="4887" y="690"/>
                <a:ext cx="14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7" name="Rectangle 62"/>
              <p:cNvSpPr>
                <a:spLocks noChangeArrowheads="1"/>
              </p:cNvSpPr>
              <p:nvPr/>
            </p:nvSpPr>
            <p:spPr bwMode="auto">
              <a:xfrm>
                <a:off x="4667" y="690"/>
                <a:ext cx="17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6" name="Group 63"/>
            <p:cNvGrpSpPr>
              <a:grpSpLocks/>
            </p:cNvGrpSpPr>
            <p:nvPr/>
          </p:nvGrpSpPr>
          <p:grpSpPr bwMode="auto">
            <a:xfrm>
              <a:off x="3494" y="690"/>
              <a:ext cx="1131" cy="189"/>
              <a:chOff x="3494" y="690"/>
              <a:chExt cx="1131" cy="189"/>
            </a:xfrm>
          </p:grpSpPr>
          <p:sp>
            <p:nvSpPr>
              <p:cNvPr id="12" name="Rectangle 64"/>
              <p:cNvSpPr>
                <a:spLocks noChangeArrowheads="1"/>
              </p:cNvSpPr>
              <p:nvPr/>
            </p:nvSpPr>
            <p:spPr bwMode="auto">
              <a:xfrm>
                <a:off x="385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3" name="Rectangle 65"/>
              <p:cNvSpPr>
                <a:spLocks noChangeArrowheads="1"/>
              </p:cNvSpPr>
              <p:nvPr/>
            </p:nvSpPr>
            <p:spPr bwMode="auto">
              <a:xfrm>
                <a:off x="4417" y="690"/>
                <a:ext cx="20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4" name="Rectangle 66"/>
              <p:cNvSpPr>
                <a:spLocks noChangeArrowheads="1"/>
              </p:cNvSpPr>
              <p:nvPr/>
            </p:nvSpPr>
            <p:spPr bwMode="auto">
              <a:xfrm>
                <a:off x="4140" y="690"/>
                <a:ext cx="23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5" name="Rectangle 67"/>
              <p:cNvSpPr>
                <a:spLocks noChangeArrowheads="1"/>
              </p:cNvSpPr>
              <p:nvPr/>
            </p:nvSpPr>
            <p:spPr bwMode="auto">
              <a:xfrm>
                <a:off x="3494" y="690"/>
                <a:ext cx="29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nvGrpSpPr>
            <p:cNvPr id="7" name="Group 68"/>
            <p:cNvGrpSpPr>
              <a:grpSpLocks/>
            </p:cNvGrpSpPr>
            <p:nvPr/>
          </p:nvGrpSpPr>
          <p:grpSpPr bwMode="auto">
            <a:xfrm>
              <a:off x="471" y="690"/>
              <a:ext cx="2985" cy="189"/>
              <a:chOff x="471" y="690"/>
              <a:chExt cx="2985" cy="189"/>
            </a:xfrm>
          </p:grpSpPr>
          <p:sp>
            <p:nvSpPr>
              <p:cNvPr id="10" name="Rectangle 69"/>
              <p:cNvSpPr>
                <a:spLocks noChangeArrowheads="1"/>
              </p:cNvSpPr>
              <p:nvPr/>
            </p:nvSpPr>
            <p:spPr bwMode="auto">
              <a:xfrm>
                <a:off x="3128" y="690"/>
                <a:ext cx="328"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sp>
            <p:nvSpPr>
              <p:cNvPr id="11" name="Rectangle 70"/>
              <p:cNvSpPr>
                <a:spLocks noChangeArrowheads="1"/>
              </p:cNvSpPr>
              <p:nvPr/>
            </p:nvSpPr>
            <p:spPr bwMode="auto">
              <a:xfrm>
                <a:off x="471" y="690"/>
                <a:ext cx="2617" cy="189"/>
              </a:xfrm>
              <a:prstGeom prst="rect">
                <a:avLst/>
              </a:prstGeom>
              <a:gradFill rotWithShape="0">
                <a:gsLst>
                  <a:gs pos="0">
                    <a:srgbClr val="3366FF"/>
                  </a:gs>
                  <a:gs pos="100000">
                    <a:srgbClr val="3366FF">
                      <a:gamma/>
                      <a:shade val="46275"/>
                      <a:invGamma/>
                    </a:srgbClr>
                  </a:gs>
                </a:gsLst>
                <a:lin ang="0" scaled="1"/>
              </a:gradFill>
              <a:ln w="9525">
                <a:noFill/>
                <a:miter lim="800000"/>
                <a:headEnd/>
                <a:tailEnd/>
              </a:ln>
              <a:effectLst/>
            </p:spPr>
            <p:txBody>
              <a:bodyPr wrap="none" anchor="ctr"/>
              <a:lstStyle/>
              <a:p>
                <a:endParaRPr lang="en-US"/>
              </a:p>
            </p:txBody>
          </p:sp>
        </p:grpSp>
      </p:grpSp>
      <p:pic>
        <p:nvPicPr>
          <p:cNvPr id="22" name="Picture 30"/>
          <p:cNvPicPr>
            <a:picLocks noChangeAspect="1" noChangeArrowheads="1"/>
          </p:cNvPicPr>
          <p:nvPr/>
        </p:nvPicPr>
        <p:blipFill>
          <a:blip r:embed="rId2" cstate="print">
            <a:clrChange>
              <a:clrFrom>
                <a:srgbClr val="005A7B"/>
              </a:clrFrom>
              <a:clrTo>
                <a:srgbClr val="005A7B">
                  <a:alpha val="0"/>
                </a:srgbClr>
              </a:clrTo>
            </a:clrChange>
          </a:blip>
          <a:srcRect/>
          <a:stretch>
            <a:fillRect/>
          </a:stretch>
        </p:blipFill>
        <p:spPr bwMode="auto">
          <a:xfrm>
            <a:off x="492125" y="617538"/>
            <a:ext cx="1044575" cy="1047750"/>
          </a:xfrm>
          <a:prstGeom prst="rect">
            <a:avLst/>
          </a:prstGeom>
          <a:noFill/>
        </p:spPr>
      </p:pic>
      <p:sp>
        <p:nvSpPr>
          <p:cNvPr id="25" name="Rectangle 24"/>
          <p:cNvSpPr/>
          <p:nvPr/>
        </p:nvSpPr>
        <p:spPr>
          <a:xfrm>
            <a:off x="4267200" y="152400"/>
            <a:ext cx="2582309" cy="707886"/>
          </a:xfrm>
          <a:prstGeom prst="rect">
            <a:avLst/>
          </a:prstGeom>
          <a:noFill/>
        </p:spPr>
        <p:txBody>
          <a:bodyPr wrap="none" lIns="91440" tIns="45720" rIns="91440" bIns="45720">
            <a:spAutoFit/>
          </a:bodyPr>
          <a:lstStyle/>
          <a:p>
            <a:pPr algn="ctr"/>
            <a:r>
              <a:rPr lang="en-US" sz="4000" b="1" cap="none" spc="0" dirty="0" smtClean="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rPr>
              <a:t>Pre- Arrival</a:t>
            </a:r>
            <a:endParaRPr lang="en-US" sz="4000" b="1" cap="none" spc="0" dirty="0">
              <a:ln w="19050">
                <a:solidFill>
                  <a:schemeClr val="tx2">
                    <a:tint val="1000"/>
                  </a:schemeClr>
                </a:solidFill>
                <a:prstDash val="solid"/>
              </a:ln>
              <a:solidFill>
                <a:schemeClr val="tx2">
                  <a:lumMod val="75000"/>
                </a:schemeClr>
              </a:solidFill>
              <a:effectLst>
                <a:outerShdw blurRad="50000" dist="50800" dir="7500000" algn="tl">
                  <a:srgbClr val="000000">
                    <a:shade val="5000"/>
                    <a:alpha val="35000"/>
                  </a:srgbClr>
                </a:outerShdw>
              </a:effectLst>
            </a:endParaRPr>
          </a:p>
        </p:txBody>
      </p:sp>
      <p:sp>
        <p:nvSpPr>
          <p:cNvPr id="26" name="TextBox 25"/>
          <p:cNvSpPr txBox="1"/>
          <p:nvPr/>
        </p:nvSpPr>
        <p:spPr>
          <a:xfrm>
            <a:off x="533400" y="1676400"/>
            <a:ext cx="8001000" cy="4370427"/>
          </a:xfrm>
          <a:prstGeom prst="rect">
            <a:avLst/>
          </a:prstGeom>
          <a:noFill/>
        </p:spPr>
        <p:txBody>
          <a:bodyPr wrap="square" rtlCol="0">
            <a:spAutoFit/>
          </a:bodyPr>
          <a:lstStyle/>
          <a:p>
            <a:r>
              <a:rPr lang="en-US" sz="1400" dirty="0" smtClean="0"/>
              <a:t>____ </a:t>
            </a:r>
            <a:r>
              <a:rPr lang="en-US" sz="1400" dirty="0"/>
              <a:t>Establish contact with inbound member</a:t>
            </a:r>
          </a:p>
          <a:p>
            <a:r>
              <a:rPr lang="en-US" sz="1400" dirty="0"/>
              <a:t>____ Verify receipt of Task Force welcome letter and welcome package </a:t>
            </a:r>
          </a:p>
          <a:p>
            <a:r>
              <a:rPr lang="en-US" sz="1400" dirty="0"/>
              <a:t>____ Provide your contact information and alternate directorate </a:t>
            </a:r>
            <a:r>
              <a:rPr lang="en-US" sz="1400" dirty="0" smtClean="0"/>
              <a:t>numbers</a:t>
            </a:r>
            <a:endParaRPr lang="en-US" sz="1400" dirty="0"/>
          </a:p>
          <a:p>
            <a:r>
              <a:rPr lang="en-US" sz="1400" dirty="0"/>
              <a:t>____ Obtain address and phone numbers of member at transit and leave </a:t>
            </a:r>
            <a:r>
              <a:rPr lang="en-US" sz="1400" dirty="0" smtClean="0"/>
              <a:t>locations</a:t>
            </a:r>
            <a:endParaRPr lang="en-US" sz="1400" dirty="0"/>
          </a:p>
          <a:p>
            <a:r>
              <a:rPr lang="en-US" sz="1400" dirty="0"/>
              <a:t>____ Provide Hawaii vehicle registration and insurance requirements </a:t>
            </a:r>
            <a:r>
              <a:rPr lang="en-US" sz="1400" dirty="0" smtClean="0"/>
              <a:t>for </a:t>
            </a:r>
            <a:r>
              <a:rPr lang="en-US" sz="1400" dirty="0"/>
              <a:t>Privately Owned Vehicle</a:t>
            </a:r>
          </a:p>
          <a:p>
            <a:r>
              <a:rPr lang="en-US" sz="1400" dirty="0"/>
              <a:t>____ Provide information for Temporary Housing and </a:t>
            </a:r>
            <a:r>
              <a:rPr lang="en-US" sz="1400" dirty="0" smtClean="0"/>
              <a:t>assist, </a:t>
            </a:r>
            <a:r>
              <a:rPr lang="en-US" sz="1400" dirty="0"/>
              <a:t>if </a:t>
            </a:r>
            <a:r>
              <a:rPr lang="en-US" sz="1400" dirty="0" smtClean="0"/>
              <a:t>needed, with </a:t>
            </a:r>
            <a:r>
              <a:rPr lang="en-US" sz="1400" dirty="0"/>
              <a:t>reservations</a:t>
            </a:r>
          </a:p>
          <a:p>
            <a:r>
              <a:rPr lang="en-US" sz="1400" dirty="0"/>
              <a:t>____ Provide information for Temporary Lodging Allowance (TLA)</a:t>
            </a:r>
          </a:p>
          <a:p>
            <a:r>
              <a:rPr lang="en-US" sz="1400" dirty="0"/>
              <a:t>____ Schedule appointment with respective housing office</a:t>
            </a:r>
          </a:p>
          <a:p>
            <a:r>
              <a:rPr lang="en-US" sz="1400" dirty="0"/>
              <a:t>____ Ensure member completes Information Assurance Awareness Training  </a:t>
            </a:r>
            <a:r>
              <a:rPr lang="en-US" sz="1400" dirty="0" smtClean="0"/>
              <a:t>(</a:t>
            </a:r>
            <a:r>
              <a:rPr lang="en-US" sz="1400" dirty="0"/>
              <a:t>v.10), the new SAAR Request Form, the </a:t>
            </a:r>
            <a:r>
              <a:rPr lang="en-US" sz="1400" dirty="0" smtClean="0"/>
              <a:t>Addendum </a:t>
            </a:r>
            <a:r>
              <a:rPr lang="en-US" sz="1400" dirty="0"/>
              <a:t>to SAAR-N and </a:t>
            </a:r>
            <a:r>
              <a:rPr lang="en-US" sz="1400" dirty="0" smtClean="0"/>
              <a:t>Appendix </a:t>
            </a:r>
            <a:r>
              <a:rPr lang="en-US" sz="1400" dirty="0"/>
              <a:t>D-2 Internet User Agreement and scans all documents and </a:t>
            </a:r>
            <a:r>
              <a:rPr lang="en-US" sz="1400" dirty="0" smtClean="0"/>
              <a:t>Email </a:t>
            </a:r>
            <a:r>
              <a:rPr lang="en-US" sz="1400" dirty="0"/>
              <a:t>or fax to sponsor</a:t>
            </a:r>
          </a:p>
          <a:p>
            <a:r>
              <a:rPr lang="en-US" sz="1400" dirty="0"/>
              <a:t>____ Advise of uniform/civilian attire requirements</a:t>
            </a:r>
          </a:p>
          <a:p>
            <a:r>
              <a:rPr lang="en-US" sz="1400" dirty="0"/>
              <a:t>____ Provide information regarding security clearance and </a:t>
            </a:r>
            <a:r>
              <a:rPr lang="en-US" sz="1400" dirty="0" smtClean="0"/>
              <a:t>building </a:t>
            </a:r>
            <a:r>
              <a:rPr lang="en-US" sz="1400" dirty="0"/>
              <a:t>access</a:t>
            </a:r>
          </a:p>
          <a:p>
            <a:r>
              <a:rPr lang="en-US" sz="1400" dirty="0"/>
              <a:t>____ Assess personal transportation needs upon arrival and provide </a:t>
            </a:r>
            <a:r>
              <a:rPr lang="en-US" sz="1400" dirty="0" smtClean="0"/>
              <a:t>rental </a:t>
            </a:r>
            <a:r>
              <a:rPr lang="en-US" sz="1400" dirty="0"/>
              <a:t>car info</a:t>
            </a:r>
          </a:p>
          <a:p>
            <a:r>
              <a:rPr lang="en-US" sz="1400" dirty="0"/>
              <a:t>____ Determine special needs and provide information as required</a:t>
            </a:r>
          </a:p>
          <a:p>
            <a:r>
              <a:rPr lang="en-US" sz="1400" dirty="0"/>
              <a:t>	____ Pets (advise member of Hawaii quarantine law)</a:t>
            </a:r>
          </a:p>
          <a:p>
            <a:r>
              <a:rPr lang="en-US" sz="1400" dirty="0"/>
              <a:t>	____ School requirements (</a:t>
            </a:r>
            <a:r>
              <a:rPr lang="en-US" sz="1400" u="sng" dirty="0">
                <a:hlinkClick r:id="rId3"/>
              </a:rPr>
              <a:t>http://doe.k12.hi.us</a:t>
            </a:r>
            <a:r>
              <a:rPr lang="en-US" sz="1400" dirty="0"/>
              <a:t>)</a:t>
            </a:r>
          </a:p>
          <a:p>
            <a:r>
              <a:rPr lang="en-US" sz="1400" dirty="0"/>
              <a:t>	____ Day care information</a:t>
            </a:r>
          </a:p>
          <a:p>
            <a:r>
              <a:rPr lang="en-US" sz="1400" dirty="0"/>
              <a:t>	____ Other needs requested by member</a:t>
            </a:r>
          </a:p>
          <a:p>
            <a:endParaRPr lang="en-US" sz="1200" dirty="0" smtClean="0"/>
          </a:p>
        </p:txBody>
      </p:sp>
      <p:sp>
        <p:nvSpPr>
          <p:cNvPr id="23" name="TextBox 22"/>
          <p:cNvSpPr txBox="1"/>
          <p:nvPr/>
        </p:nvSpPr>
        <p:spPr>
          <a:xfrm>
            <a:off x="1447800" y="1295400"/>
            <a:ext cx="5562600" cy="369332"/>
          </a:xfrm>
          <a:prstGeom prst="rect">
            <a:avLst/>
          </a:prstGeom>
          <a:noFill/>
        </p:spPr>
        <p:txBody>
          <a:bodyPr wrap="square" rtlCol="0">
            <a:spAutoFit/>
          </a:bodyPr>
          <a:lstStyle/>
          <a:p>
            <a:r>
              <a:rPr lang="en-US" dirty="0" smtClean="0"/>
              <a:t>J-CODE RESERVE COORDINATORS RESPONSIBILITY</a:t>
            </a:r>
            <a:endParaRPr lang="en-US" dirty="0"/>
          </a:p>
        </p:txBody>
      </p:sp>
      <p:sp>
        <p:nvSpPr>
          <p:cNvPr id="24" name="TextBox 23"/>
          <p:cNvSpPr txBox="1"/>
          <p:nvPr/>
        </p:nvSpPr>
        <p:spPr>
          <a:xfrm>
            <a:off x="3810000" y="6477000"/>
            <a:ext cx="1600200" cy="369332"/>
          </a:xfrm>
          <a:prstGeom prst="rect">
            <a:avLst/>
          </a:prstGeom>
          <a:noFill/>
        </p:spPr>
        <p:txBody>
          <a:bodyPr wrap="square" rtlCol="0">
            <a:spAutoFit/>
          </a:bodyPr>
          <a:lstStyle/>
          <a:p>
            <a:r>
              <a:rPr lang="en-US" dirty="0" smtClean="0">
                <a:solidFill>
                  <a:srgbClr val="00B050"/>
                </a:solidFill>
              </a:rPr>
              <a:t>UNCLASSIFIED</a:t>
            </a:r>
            <a:endParaRPr lang="en-US" dirty="0">
              <a:solidFill>
                <a:srgbClr val="00B05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TotalTime>
  <Words>852</Words>
  <Application>Microsoft Office PowerPoint</Application>
  <PresentationFormat>On-screen Show (4:3)</PresentationFormat>
  <Paragraphs>237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Reserve Element Sponsorship Program</vt:lpstr>
      <vt:lpstr>PACOM MISSION Our mission is together with other U.S. government agencies, protect and defend the United States, its territories, Allies and interests.  Alongside Allies and partners, promote regional security and deter aggression.  If deterrence fails, be prepared to respond to the full spectrum of military contingencies to restore Asia Pacific security.  J00 Top Priorities Manage the Rebalance/Reset the Force Strengthening Relationships with Allies and Partners Establishing a Credible Defense Posture Staff Performance (Near Term) Operationalize the PACOM Staff (Long Term) Command Climate Strategic Communication Manage Sequestration and CR Impacts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Army Reserve Sponsorship Program</dc:title>
  <dc:creator>mollie.birch</dc:creator>
  <cp:lastModifiedBy>Andrews, Marcus A YN1 J1, J115</cp:lastModifiedBy>
  <cp:revision>204</cp:revision>
  <dcterms:created xsi:type="dcterms:W3CDTF">2012-10-24T20:32:40Z</dcterms:created>
  <dcterms:modified xsi:type="dcterms:W3CDTF">2014-03-26T01:12:18Z</dcterms:modified>
</cp:coreProperties>
</file>